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9" r:id="rId4"/>
    <p:sldId id="257" r:id="rId5"/>
    <p:sldId id="262" r:id="rId6"/>
    <p:sldId id="260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williams" initials="Gw" lastIdx="1" clrIdx="0">
    <p:extLst>
      <p:ext uri="{19B8F6BF-5375-455C-9EA6-DF929625EA0E}">
        <p15:presenceInfo xmlns:p15="http://schemas.microsoft.com/office/powerpoint/2012/main" xmlns="" userId="" providerId=""/>
      </p:ext>
    </p:extLst>
  </p:cmAuthor>
  <p:cmAuthor id="2" name="Greg williams" initials="Gw [2]" lastIdx="1" clrIdx="1">
    <p:extLst>
      <p:ext uri="{19B8F6BF-5375-455C-9EA6-DF929625EA0E}">
        <p15:presenceInfo xmlns:p15="http://schemas.microsoft.com/office/powerpoint/2012/main" xmlns="" userId="" providerId=""/>
      </p:ext>
    </p:extLst>
  </p:cmAuthor>
  <p:cmAuthor id="3" name="Greg williams" initials="Gw [3]" lastIdx="1" clrIdx="2">
    <p:extLst>
      <p:ext uri="{19B8F6BF-5375-455C-9EA6-DF929625EA0E}">
        <p15:presenceInfo xmlns:p15="http://schemas.microsoft.com/office/powerpoint/2012/main" xmlns="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87"/>
  </p:normalViewPr>
  <p:slideViewPr>
    <p:cSldViewPr snapToGrid="0" snapToObjects="1"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54D7-0010-4344-BD01-36E30B870E12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493C5-E018-AC43-8E81-448486C9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32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Figura 1. meteoróloga en televisión</a:t>
            </a:r>
            <a:r>
              <a:rPr baseline="0"/>
              <a:t> haciendo una predicción sobre las condiciones en Flagstaff, Arizona por un período de 4 días [respuesta: tiempo].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640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Figura 2. mapa que muestra la temperatura promedio</a:t>
            </a:r>
            <a:r>
              <a:rPr baseline="0"/>
              <a:t> en los Estados Unidos continentales de 1961 a 1990, un período de 30 años [respuesta: clima].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728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Figura 3: imágenes satelitales</a:t>
            </a:r>
            <a:r>
              <a:rPr baseline="0"/>
              <a:t> del reservorio Elephant Butte en Nuevo México tomadas durante una sequía. La foto superior fue tomada en 1994 y la foto inferior fue tomada en 2013, 19 años después [respuesta: clima].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023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Figura 4. </a:t>
            </a:r>
            <a:r>
              <a:rPr baseline="0"/>
              <a:t>foto de un medidor de lluvia en Fort Collins, Colorado El medidor de lluvia ha recogido la precipitación de una lluvia reciente [respuesta: tiempo].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175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Figura 2. mapa que muestra la precipitación promedio en los Estados Unidos</a:t>
            </a:r>
            <a:r>
              <a:rPr baseline="0"/>
              <a:t> continentales de 1961 a 1990, un período de 30 años [respuesta: clima].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718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Figure 6: foto de una persona caminando en una tormenta de nieve</a:t>
            </a:r>
            <a:r>
              <a:rPr baseline="0"/>
              <a:t> [respuesta: tiempo].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788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Figura 7. gráfica de la temperatura</a:t>
            </a:r>
            <a:r>
              <a:rPr baseline="0"/>
              <a:t> promedio de la superficie en la Tierra desde 1880 [respuesta: clima].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1493C5-E018-AC43-8E81-448486C9718A}" type="slidenum">
              <a:rPr/>
              <a:pPr rtl="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80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91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90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9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48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4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9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04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0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36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60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7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skerville"/>
                <a:cs typeface="Baskervill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skerville"/>
                <a:cs typeface="Baskerville"/>
              </a:defRPr>
            </a:lvl1pPr>
          </a:lstStyle>
          <a:p>
            <a:r>
              <a:rPr lang="en-US" b="1" i="0" dirty="0" smtClean="0">
                <a:latin typeface="Lucida Grande"/>
                <a:ea typeface="Lucida Grande"/>
                <a:cs typeface="Lucida Grande"/>
              </a:rPr>
              <a:t>© Southwest Regional Climate Hub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skerville"/>
                <a:cs typeface="Baskerville"/>
              </a:defRPr>
            </a:lvl1pPr>
          </a:lstStyle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lack"/>
          <a:ea typeface="+mn-ea"/>
          <a:cs typeface="Avenir Blac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lack"/>
          <a:ea typeface="+mn-ea"/>
          <a:cs typeface="Avenir Blac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lack"/>
          <a:ea typeface="+mn-ea"/>
          <a:cs typeface="Avenir Blac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lack"/>
          <a:ea typeface="+mn-ea"/>
          <a:cs typeface="Avenir Blac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lack"/>
          <a:ea typeface="+mn-ea"/>
          <a:cs typeface="Avenir Blac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dxDFpDp_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999" y="777875"/>
            <a:ext cx="6985001" cy="3016249"/>
          </a:xfrm>
        </p:spPr>
        <p:txBody>
          <a:bodyPr>
            <a:noAutofit/>
          </a:bodyPr>
          <a:lstStyle/>
          <a:p>
            <a:pPr rtl="0"/>
            <a:r>
              <a:rPr sz="7000" dirty="0"/>
              <a:t>¿</a:t>
            </a:r>
            <a:r>
              <a:rPr sz="7000" dirty="0" err="1"/>
              <a:t>Tiempo</a:t>
            </a:r>
            <a:r>
              <a:rPr sz="7000" dirty="0"/>
              <a:t> o </a:t>
            </a:r>
            <a:r>
              <a:rPr sz="7000" dirty="0" err="1"/>
              <a:t>clima</a:t>
            </a:r>
            <a:r>
              <a:rPr sz="7000" dirty="0"/>
              <a:t>?</a:t>
            </a:r>
            <a:r>
              <a:rPr lang="en-US" sz="7000" dirty="0" smtClean="0"/>
              <a:t/>
            </a:r>
            <a:br>
              <a:rPr lang="en-US" sz="7000" dirty="0" smtClean="0"/>
            </a:br>
            <a:r>
              <a:rPr sz="7000" dirty="0"/>
              <a:t>¡</a:t>
            </a:r>
            <a:r>
              <a:rPr sz="7000" dirty="0" err="1"/>
              <a:t>Tú</a:t>
            </a:r>
            <a:r>
              <a:rPr sz="7000" dirty="0"/>
              <a:t> decides!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4114800"/>
            <a:ext cx="8153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Avenir Black"/>
                <a:ea typeface="+mn-ea"/>
                <a:cs typeface="Avenir Blac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Black"/>
                <a:ea typeface="+mn-ea"/>
                <a:cs typeface="Avenir Blac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lack"/>
                <a:ea typeface="+mn-ea"/>
                <a:cs typeface="Avenir Blac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lack"/>
                <a:ea typeface="+mn-ea"/>
                <a:cs typeface="Avenir Blac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lack"/>
                <a:ea typeface="+mn-ea"/>
                <a:cs typeface="Avenir Blac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sz="6100" dirty="0"/>
              <a:t>Southwest Regional </a:t>
            </a:r>
          </a:p>
          <a:p>
            <a:pPr rtl="0"/>
            <a:r>
              <a:rPr sz="6100" dirty="0"/>
              <a:t>Climate Hub</a:t>
            </a:r>
          </a:p>
          <a:p>
            <a:pPr rtl="0"/>
            <a:r>
              <a:rPr sz="2400" dirty="0" err="1"/>
              <a:t>Desarrollado</a:t>
            </a:r>
            <a:r>
              <a:rPr sz="2400" dirty="0"/>
              <a:t> </a:t>
            </a:r>
            <a:r>
              <a:rPr sz="2400" dirty="0" err="1"/>
              <a:t>por</a:t>
            </a:r>
            <a:r>
              <a:rPr sz="2400" dirty="0"/>
              <a:t> el </a:t>
            </a:r>
          </a:p>
          <a:p>
            <a:pPr rtl="0"/>
            <a:r>
              <a:rPr sz="2400" dirty="0" err="1"/>
              <a:t>Instituto</a:t>
            </a:r>
            <a:r>
              <a:rPr sz="2400" dirty="0"/>
              <a:t> </a:t>
            </a:r>
            <a:r>
              <a:rPr sz="2400" dirty="0" err="1"/>
              <a:t>Asombro</a:t>
            </a:r>
            <a:r>
              <a:rPr sz="2400" dirty="0"/>
              <a:t> </a:t>
            </a:r>
            <a:r>
              <a:rPr sz="2400" dirty="0" err="1"/>
              <a:t>para</a:t>
            </a:r>
            <a:r>
              <a:rPr sz="2400" dirty="0"/>
              <a:t> la </a:t>
            </a:r>
            <a:r>
              <a:rPr sz="2400" dirty="0" err="1"/>
              <a:t>educación</a:t>
            </a:r>
            <a:r>
              <a:rPr sz="2400" dirty="0"/>
              <a:t> </a:t>
            </a:r>
            <a:r>
              <a:rPr sz="2400" dirty="0" err="1"/>
              <a:t>científica</a:t>
            </a:r>
            <a:r>
              <a:rPr sz="2400" dirty="0"/>
              <a:t> (www.asombro.org</a:t>
            </a:r>
            <a:r>
              <a:rPr sz="2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57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93900"/>
          </a:xfrm>
        </p:spPr>
        <p:txBody>
          <a:bodyPr/>
          <a:lstStyle/>
          <a:p>
            <a:pPr rtl="0"/>
            <a:r>
              <a:rPr dirty="0"/>
              <a:t>Video de National Geographic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3800" dirty="0"/>
              <a:t>con Neil </a:t>
            </a:r>
            <a:r>
              <a:rPr sz="3800" dirty="0" err="1"/>
              <a:t>deGrasse</a:t>
            </a:r>
            <a:r>
              <a:rPr sz="3800" dirty="0"/>
              <a:t> Tyson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9693"/>
            <a:ext cx="8229600" cy="3446470"/>
          </a:xfrm>
        </p:spPr>
        <p:txBody>
          <a:bodyPr/>
          <a:lstStyle/>
          <a:p>
            <a:pPr marL="0" indent="0" rtl="0">
              <a:buNone/>
            </a:pPr>
            <a:r>
              <a:rPr u="sng" dirty="0">
                <a:hlinkClick r:id="rId2"/>
              </a:rPr>
              <a:t>https://www.youtube.com/watch?v=cBdxDFpDp_k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61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7218" y="6386923"/>
            <a:ext cx="180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wn.com</a:t>
            </a: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5" y="1250514"/>
            <a:ext cx="6708157" cy="50311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19956"/>
            <a:ext cx="8686800" cy="584775"/>
          </a:xfrm>
        </p:spPr>
        <p:txBody>
          <a:bodyPr>
            <a:spAutoFit/>
          </a:bodyPr>
          <a:lstStyle/>
          <a:p>
            <a:pPr rtl="0"/>
            <a:r>
              <a:rPr sz="3200" dirty="0"/>
              <a:t>Fig 1. </a:t>
            </a:r>
            <a:r>
              <a:rPr sz="3200" dirty="0" err="1"/>
              <a:t>Meteoróloga</a:t>
            </a:r>
            <a:r>
              <a:rPr sz="3200" dirty="0"/>
              <a:t> en Flagstaff, </a:t>
            </a:r>
            <a:r>
              <a:rPr sz="3200" dirty="0" smtClean="0"/>
              <a:t>Arizona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807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1" y="159233"/>
            <a:ext cx="8645237" cy="1143000"/>
          </a:xfrm>
        </p:spPr>
        <p:txBody>
          <a:bodyPr>
            <a:noAutofit/>
          </a:bodyPr>
          <a:lstStyle/>
          <a:p>
            <a:pPr rtl="0"/>
            <a:r>
              <a:rPr sz="3000" dirty="0"/>
              <a:t>Fig 2. </a:t>
            </a:r>
            <a:r>
              <a:rPr sz="3000" dirty="0" err="1"/>
              <a:t>Temperatura</a:t>
            </a:r>
            <a:r>
              <a:rPr sz="3000" dirty="0"/>
              <a:t> </a:t>
            </a:r>
            <a:r>
              <a:rPr sz="3000" dirty="0" err="1"/>
              <a:t>promedio</a:t>
            </a:r>
            <a:r>
              <a:rPr sz="3000" dirty="0"/>
              <a:t> </a:t>
            </a:r>
            <a:r>
              <a:rPr sz="3000" dirty="0" err="1"/>
              <a:t>diaria</a:t>
            </a:r>
            <a:r>
              <a:rPr sz="3000" dirty="0"/>
              <a:t> en los </a:t>
            </a:r>
            <a:r>
              <a:rPr sz="3000" dirty="0" err="1"/>
              <a:t>Estados</a:t>
            </a:r>
            <a:r>
              <a:rPr sz="3000" dirty="0"/>
              <a:t> </a:t>
            </a:r>
            <a:r>
              <a:rPr sz="3000" dirty="0" err="1"/>
              <a:t>Unidos</a:t>
            </a:r>
            <a:r>
              <a:rPr sz="3000" dirty="0"/>
              <a:t> </a:t>
            </a:r>
            <a:r>
              <a:rPr sz="3000" dirty="0" err="1"/>
              <a:t>continentales</a:t>
            </a:r>
            <a:r>
              <a:rPr sz="3000" dirty="0"/>
              <a:t> de 1961 a </a:t>
            </a:r>
            <a:r>
              <a:rPr sz="3000" dirty="0" smtClean="0"/>
              <a:t>1990</a:t>
            </a:r>
            <a:endParaRPr lang="en-US" sz="3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70" y="1181316"/>
            <a:ext cx="7120756" cy="5137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8776" y="6211669"/>
            <a:ext cx="62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</a:t>
            </a:r>
            <a:r>
              <a:rPr dirty="0" smtClean="0">
                <a:latin typeface="Baskerville"/>
                <a:cs typeface="Baskerville"/>
              </a:rPr>
              <a:t>cdo.ncdc.noaa.gov/cgi-bin/climaps/climaps.pl</a:t>
            </a:r>
            <a:endParaRPr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2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983"/>
            <a:ext cx="8229600" cy="1661993"/>
          </a:xfrm>
        </p:spPr>
        <p:txBody>
          <a:bodyPr>
            <a:spAutoFit/>
          </a:bodyPr>
          <a:lstStyle/>
          <a:p>
            <a:pPr rtl="0"/>
            <a:r>
              <a:rPr sz="3400" dirty="0"/>
              <a:t>Fig 3. </a:t>
            </a:r>
            <a:r>
              <a:rPr sz="3400" dirty="0" err="1"/>
              <a:t>Disminución</a:t>
            </a:r>
            <a:r>
              <a:rPr sz="3400" dirty="0"/>
              <a:t> de los </a:t>
            </a:r>
            <a:r>
              <a:rPr sz="3400" dirty="0" err="1"/>
              <a:t>niveles</a:t>
            </a:r>
            <a:r>
              <a:rPr sz="3400" dirty="0"/>
              <a:t> del </a:t>
            </a:r>
            <a:r>
              <a:rPr sz="3400" dirty="0" err="1"/>
              <a:t>reservorio</a:t>
            </a:r>
            <a:r>
              <a:rPr sz="3400" dirty="0"/>
              <a:t> </a:t>
            </a:r>
            <a:r>
              <a:rPr sz="3400" dirty="0" err="1"/>
              <a:t>durante</a:t>
            </a:r>
            <a:r>
              <a:rPr sz="3400" dirty="0"/>
              <a:t> la </a:t>
            </a:r>
            <a:r>
              <a:rPr sz="3400" dirty="0" err="1"/>
              <a:t>sequía</a:t>
            </a:r>
            <a:r>
              <a:rPr sz="3400" dirty="0"/>
              <a:t>, Elephant Butte, Nuevo México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624" y="1428750"/>
            <a:ext cx="4314825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499" y="6488668"/>
            <a:ext cx="668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earthobservatory.nasa.gov/IOTD/</a:t>
            </a:r>
            <a:r>
              <a:rPr dirty="0" err="1">
                <a:latin typeface="Baskerville"/>
                <a:cs typeface="Baskerville"/>
              </a:rPr>
              <a:t>view.php?id</a:t>
            </a:r>
            <a:r>
              <a:rPr dirty="0">
                <a:latin typeface="Baskerville"/>
                <a:cs typeface="Baskerville"/>
              </a:rPr>
              <a:t>=81714</a:t>
            </a:r>
            <a:r>
              <a:rPr dirty="0">
                <a:effectLst/>
                <a:latin typeface="Baskerville"/>
                <a:cs typeface="Baskervill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0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688"/>
            <a:ext cx="9143999" cy="1143000"/>
          </a:xfrm>
        </p:spPr>
        <p:txBody>
          <a:bodyPr>
            <a:noAutofit/>
          </a:bodyPr>
          <a:lstStyle/>
          <a:p>
            <a:pPr rtl="0"/>
            <a:r>
              <a:rPr sz="2800" dirty="0"/>
              <a:t>Fig 4. </a:t>
            </a:r>
            <a:r>
              <a:rPr sz="2800" dirty="0" err="1"/>
              <a:t>Medidor</a:t>
            </a:r>
            <a:r>
              <a:rPr sz="2800" dirty="0"/>
              <a:t> de </a:t>
            </a:r>
            <a:r>
              <a:rPr sz="2800" dirty="0" err="1"/>
              <a:t>lluvia</a:t>
            </a:r>
            <a:r>
              <a:rPr sz="2800" dirty="0"/>
              <a:t> en Fort Collins, </a:t>
            </a:r>
            <a:r>
              <a:rPr sz="2800" dirty="0" smtClean="0"/>
              <a:t>Colorado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56704" y="6177885"/>
            <a:ext cx="364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</a:t>
            </a:r>
            <a:r>
              <a:rPr dirty="0" smtClean="0">
                <a:latin typeface="Baskerville"/>
                <a:cs typeface="Baskerville"/>
              </a:rPr>
              <a:t>pmm.nasa.gov/node/739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Raingauge Rainbow Close-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48" y="1411192"/>
            <a:ext cx="3580767" cy="47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2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3" y="190133"/>
            <a:ext cx="8953994" cy="1143000"/>
          </a:xfrm>
        </p:spPr>
        <p:txBody>
          <a:bodyPr>
            <a:noAutofit/>
          </a:bodyPr>
          <a:lstStyle/>
          <a:p>
            <a:pPr rtl="0"/>
            <a:r>
              <a:rPr sz="3000" dirty="0"/>
              <a:t>Fig 5. </a:t>
            </a:r>
            <a:r>
              <a:rPr sz="3000" dirty="0" err="1"/>
              <a:t>Precipitación</a:t>
            </a:r>
            <a:r>
              <a:rPr sz="3000" dirty="0"/>
              <a:t> </a:t>
            </a:r>
            <a:r>
              <a:rPr sz="3000" dirty="0" err="1"/>
              <a:t>promedio</a:t>
            </a:r>
            <a:r>
              <a:rPr sz="3000" dirty="0"/>
              <a:t> </a:t>
            </a:r>
            <a:r>
              <a:rPr sz="3000" dirty="0" err="1"/>
              <a:t>diaria</a:t>
            </a:r>
            <a:r>
              <a:rPr sz="3000" dirty="0"/>
              <a:t> en los </a:t>
            </a:r>
            <a:r>
              <a:rPr sz="3000" dirty="0" err="1"/>
              <a:t>Estados</a:t>
            </a:r>
            <a:r>
              <a:rPr sz="3000" dirty="0"/>
              <a:t> </a:t>
            </a:r>
            <a:r>
              <a:rPr sz="3000" dirty="0" err="1"/>
              <a:t>Unidos</a:t>
            </a:r>
            <a:r>
              <a:rPr sz="3000" dirty="0"/>
              <a:t> </a:t>
            </a:r>
            <a:r>
              <a:rPr sz="3000" dirty="0" err="1"/>
              <a:t>continentales</a:t>
            </a:r>
            <a:r>
              <a:rPr sz="3000" dirty="0"/>
              <a:t> de 1961 a </a:t>
            </a:r>
            <a:r>
              <a:rPr sz="3000" dirty="0" smtClean="0"/>
              <a:t>1990</a:t>
            </a: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727" y="1380725"/>
            <a:ext cx="7040494" cy="4675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276" y="6195989"/>
            <a:ext cx="616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</a:t>
            </a:r>
            <a:r>
              <a:rPr dirty="0" smtClean="0">
                <a:latin typeface="Baskerville"/>
                <a:cs typeface="Baskerville"/>
              </a:rPr>
              <a:t>cdo.ncdc.noaa.gov/cgi-bin/climaps/climaps.pl</a:t>
            </a:r>
            <a:endParaRPr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112"/>
          </a:xfrm>
        </p:spPr>
        <p:txBody>
          <a:bodyPr>
            <a:normAutofit/>
          </a:bodyPr>
          <a:lstStyle/>
          <a:p>
            <a:pPr rtl="0"/>
            <a:r>
              <a:rPr sz="3600" dirty="0"/>
              <a:t>Fig 6. </a:t>
            </a:r>
            <a:r>
              <a:rPr sz="3600" dirty="0" err="1"/>
              <a:t>Tormenta</a:t>
            </a:r>
            <a:r>
              <a:rPr sz="3600" dirty="0"/>
              <a:t> de </a:t>
            </a:r>
            <a:r>
              <a:rPr sz="3600" dirty="0" err="1"/>
              <a:t>nieve</a:t>
            </a:r>
            <a:endParaRPr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65250" y="6290707"/>
            <a:ext cx="713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www.noaa.gov/features/monitoring_0209/coldwinds.html</a:t>
            </a:r>
          </a:p>
        </p:txBody>
      </p:sp>
      <p:pic>
        <p:nvPicPr>
          <p:cNvPr id="5" name="Picture 4" descr="windch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626" y="1325925"/>
            <a:ext cx="4984750" cy="48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8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3000" dirty="0"/>
              <a:t>Fig 7. </a:t>
            </a:r>
            <a:r>
              <a:rPr sz="3000" dirty="0" err="1"/>
              <a:t>Temperatura</a:t>
            </a:r>
            <a:r>
              <a:rPr sz="3000" dirty="0"/>
              <a:t> </a:t>
            </a:r>
            <a:r>
              <a:rPr sz="3000" dirty="0" err="1"/>
              <a:t>promedio</a:t>
            </a:r>
            <a:r>
              <a:rPr sz="3000" dirty="0"/>
              <a:t> de la </a:t>
            </a:r>
            <a:r>
              <a:rPr sz="3000" dirty="0" err="1"/>
              <a:t>superficie</a:t>
            </a:r>
            <a:r>
              <a:rPr sz="3000" dirty="0"/>
              <a:t> global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01" y="1762125"/>
            <a:ext cx="8565848" cy="387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527" y="6000750"/>
            <a:ext cx="784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Baskerville"/>
                <a:cs typeface="Baskerville"/>
              </a:rPr>
              <a:t>Fuente</a:t>
            </a:r>
            <a:r>
              <a:rPr dirty="0">
                <a:latin typeface="Baskerville"/>
                <a:cs typeface="Baskerville"/>
              </a:rPr>
              <a:t>: </a:t>
            </a:r>
            <a:r>
              <a:rPr dirty="0" smtClean="0">
                <a:latin typeface="Baskerville"/>
                <a:cs typeface="Baskerville"/>
              </a:rPr>
              <a:t>earthobservatory.nasa.gov/Features/</a:t>
            </a:r>
            <a:r>
              <a:rPr dirty="0" err="1" smtClean="0">
                <a:latin typeface="Baskerville"/>
                <a:cs typeface="Baskerville"/>
              </a:rPr>
              <a:t>GlobalWarming</a:t>
            </a:r>
            <a:r>
              <a:rPr dirty="0" smtClean="0">
                <a:latin typeface="Baskerville"/>
                <a:cs typeface="Baskerville"/>
              </a:rPr>
              <a:t>/page2.php</a:t>
            </a:r>
            <a:endParaRPr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334</Words>
  <Application>Microsoft Office PowerPoint</Application>
  <PresentationFormat>On-screen Show (4:3)</PresentationFormat>
  <Paragraphs>35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¿Tiempo o clima? ¡Tú decides!</vt:lpstr>
      <vt:lpstr>Video de National Geographic con Neil deGrasse Tyson</vt:lpstr>
      <vt:lpstr>Fig 1. Meteoróloga en Flagstaff, Arizona</vt:lpstr>
      <vt:lpstr>Fig 2. Temperatura promedio diaria en los Estados Unidos continentales de 1961 a 1990</vt:lpstr>
      <vt:lpstr>Fig 3. Disminución de los niveles del reservorio durante la sequía, Elephant Butte, Nuevo México</vt:lpstr>
      <vt:lpstr>Fig 4. Medidor de lluvia en Fort Collins, Colorado</vt:lpstr>
      <vt:lpstr>Fig 5. Precipitación promedio diaria en los Estados Unidos continentales de 1961 a 1990</vt:lpstr>
      <vt:lpstr>Fig 6. Tormenta de nieve</vt:lpstr>
      <vt:lpstr>Fig 7. Temperatura promedio de la superficie global</vt:lpstr>
    </vt:vector>
  </TitlesOfParts>
  <Company>Asombro Institute for Science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Vs. Weather</dc:title>
  <dc:creator>Stephanie Haan-Amato</dc:creator>
  <cp:lastModifiedBy>mcao</cp:lastModifiedBy>
  <cp:revision>59</cp:revision>
  <dcterms:created xsi:type="dcterms:W3CDTF">2014-09-02T18:33:36Z</dcterms:created>
  <dcterms:modified xsi:type="dcterms:W3CDTF">2016-07-01T17:29:53Z</dcterms:modified>
</cp:coreProperties>
</file>