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87" r:id="rId2"/>
    <p:sldId id="288" r:id="rId3"/>
    <p:sldId id="286" r:id="rId4"/>
    <p:sldId id="291" r:id="rId5"/>
    <p:sldId id="289"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FF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2"/>
    <p:restoredTop sz="94687"/>
  </p:normalViewPr>
  <p:slideViewPr>
    <p:cSldViewPr snapToObjects="1">
      <p:cViewPr varScale="1">
        <p:scale>
          <a:sx n="106" d="100"/>
          <a:sy n="106" d="100"/>
        </p:scale>
        <p:origin x="184" y="13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19B48C-D2CE-7E49-8711-B6294860CADE}" type="datetimeFigureOut">
              <a:rPr lang="en-US" smtClean="0"/>
              <a:pPr/>
              <a:t>6/27/16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990AED-A007-3648-A4D5-DE449912EBEF}" type="slidenum">
              <a:rPr lang="en-US" smtClean="0"/>
              <a:pPr/>
              <a:t>‹#›</a:t>
            </a:fld>
            <a:endParaRPr lang="en-US"/>
          </a:p>
        </p:txBody>
      </p:sp>
    </p:spTree>
    <p:extLst>
      <p:ext uri="{BB962C8B-B14F-4D97-AF65-F5344CB8AC3E}">
        <p14:creationId xmlns:p14="http://schemas.microsoft.com/office/powerpoint/2010/main" val="357978729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sz="1200" kern="1200">
                <a:solidFill>
                  <a:schemeClr val="tx1"/>
                </a:solidFill>
                <a:effectLst/>
                <a:latin typeface="+mn-lt"/>
                <a:ea typeface="+mn-ea"/>
                <a:cs typeface="+mn-cs"/>
              </a:rPr>
              <a:t>Pequeñas cantidades se pierden y ganan a través de procesos geológicos y al espacio, pero básicamente tenemos una cantidad de agua fija en la Tierra. Esta agua circula por los elementos vivientes y no vivientes de la Tierra en el ciclo del agua. El ciclo del agua es el movimiento del agua sobre, dentro y por encima de la Tierra. Durante el ciclo, el agua cambia entre estados líquido, gaseoso y sólido</a:t>
            </a:r>
            <a:r>
              <a:rPr sz="1200" kern="1200" baseline="0">
                <a:solidFill>
                  <a:schemeClr val="tx1"/>
                </a:solidFill>
                <a:effectLst/>
                <a:latin typeface="+mn-lt"/>
                <a:ea typeface="+mn-ea"/>
                <a:cs typeface="+mn-cs"/>
              </a:rPr>
              <a:t> (hielo y nieve).</a:t>
            </a:r>
            <a:r>
              <a:rPr sz="1200" kern="120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pPr rtl="0"/>
            <a:fld id="{CA990AED-A007-3648-A4D5-DE449912EBEF}" type="slidenum">
              <a:rPr/>
              <a:pPr/>
              <a:t>2</a:t>
            </a:fld>
            <a:endParaRPr/>
          </a:p>
        </p:txBody>
      </p:sp>
    </p:spTree>
    <p:extLst>
      <p:ext uri="{BB962C8B-B14F-4D97-AF65-F5344CB8AC3E}">
        <p14:creationId xmlns:p14="http://schemas.microsoft.com/office/powerpoint/2010/main" val="1171965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sz="1200" kern="1200">
                <a:solidFill>
                  <a:schemeClr val="tx1"/>
                </a:solidFill>
                <a:effectLst/>
                <a:latin typeface="+mn-lt"/>
                <a:ea typeface="+mn-ea"/>
                <a:cs typeface="+mn-cs"/>
              </a:rPr>
              <a:t>Este diagrama muestra el ciclo del agua. Las flechas muestran el movimiento del agua de un lugar a otro. Por ejemplo, el agua se evapora desde el océano y se condensa para formar nubes en el cielo; luego cae de las nubes como precipitación. Los lugares donde se almacena agua por un período de tiempo se llaman reservorios, y los flujos o caminos (mostrados con las flechas) son las rutas que el agua usa entre los reservorios.</a:t>
            </a:r>
            <a:r>
              <a:rPr>
                <a:effectLst/>
              </a:rPr>
              <a:t> </a:t>
            </a:r>
          </a:p>
        </p:txBody>
      </p:sp>
      <p:sp>
        <p:nvSpPr>
          <p:cNvPr id="4" name="Slide Number Placeholder 3"/>
          <p:cNvSpPr>
            <a:spLocks noGrp="1"/>
          </p:cNvSpPr>
          <p:nvPr>
            <p:ph type="sldNum" sz="quarter" idx="10"/>
          </p:nvPr>
        </p:nvSpPr>
        <p:spPr/>
        <p:txBody>
          <a:bodyPr/>
          <a:lstStyle/>
          <a:p>
            <a:pPr rtl="0"/>
            <a:fld id="{CA990AED-A007-3648-A4D5-DE449912EBEF}" type="slidenum">
              <a:rPr/>
              <a:pPr/>
              <a:t>3</a:t>
            </a:fld>
            <a:endParaRPr/>
          </a:p>
        </p:txBody>
      </p:sp>
    </p:spTree>
    <p:extLst>
      <p:ext uri="{BB962C8B-B14F-4D97-AF65-F5344CB8AC3E}">
        <p14:creationId xmlns:p14="http://schemas.microsoft.com/office/powerpoint/2010/main" val="34144750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sz="1200" kern="1200">
                <a:solidFill>
                  <a:schemeClr val="tx1"/>
                </a:solidFill>
                <a:effectLst/>
                <a:latin typeface="+mn-lt"/>
                <a:ea typeface="+mn-ea"/>
                <a:cs typeface="+mn-cs"/>
              </a:rPr>
              <a:t>Las flechas indican el movimiento del agua de un lugar a otro, y están etiquetadas con los procesos mediante los cuales se mueve el agua. El grosor de las flechas indica la cantidad relativa de agua. En otras palabras, cuanto más gruesa la flecha, más agua estará moviéndose hacia aquel lugar.</a:t>
            </a:r>
            <a:r>
              <a:rPr>
                <a:effectLst/>
              </a:rPr>
              <a:t> </a:t>
            </a:r>
          </a:p>
        </p:txBody>
      </p:sp>
      <p:sp>
        <p:nvSpPr>
          <p:cNvPr id="4" name="Slide Number Placeholder 3"/>
          <p:cNvSpPr>
            <a:spLocks noGrp="1"/>
          </p:cNvSpPr>
          <p:nvPr>
            <p:ph type="sldNum" sz="quarter" idx="10"/>
          </p:nvPr>
        </p:nvSpPr>
        <p:spPr/>
        <p:txBody>
          <a:bodyPr/>
          <a:lstStyle/>
          <a:p>
            <a:pPr rtl="0"/>
            <a:fld id="{CA990AED-A007-3648-A4D5-DE449912EBEF}" type="slidenum">
              <a:rPr/>
              <a:pPr/>
              <a:t>5</a:t>
            </a:fld>
            <a:endParaRPr/>
          </a:p>
        </p:txBody>
      </p:sp>
    </p:spTree>
    <p:extLst>
      <p:ext uri="{BB962C8B-B14F-4D97-AF65-F5344CB8AC3E}">
        <p14:creationId xmlns:p14="http://schemas.microsoft.com/office/powerpoint/2010/main" val="451741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A46DAE-301F-A540-A058-6F0914FE28A1}" type="datetimeFigureOut">
              <a:rPr lang="en-US" smtClean="0"/>
              <a:pPr/>
              <a:t>6/27/16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A46DAE-301F-A540-A058-6F0914FE28A1}" type="datetimeFigureOut">
              <a:rPr lang="en-US" smtClean="0"/>
              <a:pPr/>
              <a:t>6/27/16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A46DAE-301F-A540-A058-6F0914FE28A1}" type="datetimeFigureOut">
              <a:rPr lang="en-US" smtClean="0"/>
              <a:pPr/>
              <a:t>6/27/16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A46DAE-301F-A540-A058-6F0914FE28A1}" type="datetimeFigureOut">
              <a:rPr lang="en-US" smtClean="0"/>
              <a:pPr/>
              <a:t>6/27/16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A46DAE-301F-A540-A058-6F0914FE28A1}" type="datetimeFigureOut">
              <a:rPr lang="en-US" smtClean="0"/>
              <a:pPr/>
              <a:t>6/27/16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A46DAE-301F-A540-A058-6F0914FE28A1}" type="datetimeFigureOut">
              <a:rPr lang="en-US" smtClean="0"/>
              <a:pPr/>
              <a:t>6/27/16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A46DAE-301F-A540-A058-6F0914FE28A1}" type="datetimeFigureOut">
              <a:rPr lang="en-US" smtClean="0"/>
              <a:pPr/>
              <a:t>6/27/16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A46DAE-301F-A540-A058-6F0914FE28A1}" type="datetimeFigureOut">
              <a:rPr lang="en-US" smtClean="0"/>
              <a:pPr/>
              <a:t>6/27/16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A46DAE-301F-A540-A058-6F0914FE28A1}" type="datetimeFigureOut">
              <a:rPr lang="en-US" smtClean="0"/>
              <a:pPr/>
              <a:t>6/27/16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A46DAE-301F-A540-A058-6F0914FE28A1}" type="datetimeFigureOut">
              <a:rPr lang="en-US" smtClean="0"/>
              <a:pPr/>
              <a:t>6/27/16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A46DAE-301F-A540-A058-6F0914FE28A1}" type="datetimeFigureOut">
              <a:rPr lang="en-US" smtClean="0"/>
              <a:pPr/>
              <a:t>6/27/16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4FFBA"/>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latin typeface="Perpetua"/>
                <a:cs typeface="Perpetua"/>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latin typeface="Perpetua"/>
                <a:cs typeface="Perpetua"/>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latin typeface="Perpetua"/>
                <a:cs typeface="Perpetua"/>
              </a:defRPr>
            </a:lvl1pPr>
          </a:lstStyle>
          <a:p>
            <a:fld id="{18AE2C47-7BDD-4149-ABA4-13333A140F1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Avenir Black"/>
          <a:ea typeface="+mj-ea"/>
          <a:cs typeface="Avenir Black"/>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venir Black"/>
          <a:ea typeface="+mn-ea"/>
          <a:cs typeface="Avenir Black"/>
        </a:defRPr>
      </a:lvl1pPr>
      <a:lvl2pPr marL="742950" indent="-285750" algn="l" defTabSz="457200" rtl="0" eaLnBrk="1" latinLnBrk="0" hangingPunct="1">
        <a:spcBef>
          <a:spcPct val="20000"/>
        </a:spcBef>
        <a:buFont typeface="Arial"/>
        <a:buChar char="–"/>
        <a:defRPr sz="2800" kern="1200">
          <a:solidFill>
            <a:schemeClr val="tx1"/>
          </a:solidFill>
          <a:latin typeface="Avenir Black"/>
          <a:ea typeface="+mn-ea"/>
          <a:cs typeface="Avenir Black"/>
        </a:defRPr>
      </a:lvl2pPr>
      <a:lvl3pPr marL="1143000" indent="-228600" algn="l" defTabSz="457200" rtl="0" eaLnBrk="1" latinLnBrk="0" hangingPunct="1">
        <a:spcBef>
          <a:spcPct val="20000"/>
        </a:spcBef>
        <a:buFont typeface="Arial"/>
        <a:buChar char="•"/>
        <a:defRPr sz="2400" kern="1200">
          <a:solidFill>
            <a:schemeClr val="tx1"/>
          </a:solidFill>
          <a:latin typeface="Avenir Black"/>
          <a:ea typeface="+mn-ea"/>
          <a:cs typeface="Avenir Black"/>
        </a:defRPr>
      </a:lvl3pPr>
      <a:lvl4pPr marL="1600200" indent="-228600" algn="l" defTabSz="457200" rtl="0" eaLnBrk="1" latinLnBrk="0" hangingPunct="1">
        <a:spcBef>
          <a:spcPct val="20000"/>
        </a:spcBef>
        <a:buFont typeface="Arial"/>
        <a:buChar char="–"/>
        <a:defRPr sz="2000" kern="1200">
          <a:solidFill>
            <a:schemeClr val="tx1"/>
          </a:solidFill>
          <a:latin typeface="Avenir Black"/>
          <a:ea typeface="+mn-ea"/>
          <a:cs typeface="Avenir Black"/>
        </a:defRPr>
      </a:lvl4pPr>
      <a:lvl5pPr marL="2057400" indent="-228600" algn="l" defTabSz="457200" rtl="0" eaLnBrk="1" latinLnBrk="0" hangingPunct="1">
        <a:spcBef>
          <a:spcPct val="20000"/>
        </a:spcBef>
        <a:buFont typeface="Arial"/>
        <a:buChar char="»"/>
        <a:defRPr sz="2000" kern="1200">
          <a:solidFill>
            <a:schemeClr val="tx1"/>
          </a:solidFill>
          <a:latin typeface="Avenir Black"/>
          <a:ea typeface="+mn-ea"/>
          <a:cs typeface="Avenir Blac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oceanexplorer.noaa.gov/edu/learning/player/lesson07.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rtl="0"/>
            <a:r>
              <a:rPr sz="6600" dirty="0"/>
              <a:t>El </a:t>
            </a:r>
            <a:r>
              <a:rPr sz="6600" dirty="0" err="1"/>
              <a:t>ciclo</a:t>
            </a:r>
            <a:r>
              <a:rPr sz="6600" dirty="0"/>
              <a:t> del </a:t>
            </a:r>
            <a:r>
              <a:rPr sz="6600" dirty="0" err="1"/>
              <a:t>agua</a:t>
            </a:r>
            <a:endParaRPr sz="6600" dirty="0"/>
          </a:p>
        </p:txBody>
      </p:sp>
      <p:sp>
        <p:nvSpPr>
          <p:cNvPr id="5" name="Subtitle 2"/>
          <p:cNvSpPr txBox="1">
            <a:spLocks/>
          </p:cNvSpPr>
          <p:nvPr/>
        </p:nvSpPr>
        <p:spPr>
          <a:xfrm>
            <a:off x="304800" y="4114800"/>
            <a:ext cx="8534400" cy="2514600"/>
          </a:xfrm>
          <a:prstGeom prst="rect">
            <a:avLst/>
          </a:prstGeom>
        </p:spPr>
        <p:txBody>
          <a:bodyPr vert="horz" lIns="91440" tIns="45720" rIns="91440" bIns="45720" rtlCol="0">
            <a:normAutofit fontScale="85000" lnSpcReduction="10000"/>
          </a:bodyPr>
          <a:lstStyle>
            <a:lvl1pPr marL="0" indent="0" algn="ctr" defTabSz="457200" rtl="0" eaLnBrk="1" latinLnBrk="0" hangingPunct="1">
              <a:spcBef>
                <a:spcPct val="20000"/>
              </a:spcBef>
              <a:buFont typeface="Arial"/>
              <a:buNone/>
              <a:defRPr sz="3200" kern="1200">
                <a:solidFill>
                  <a:schemeClr val="tx1">
                    <a:tint val="75000"/>
                  </a:schemeClr>
                </a:solidFill>
                <a:latin typeface="Avenir Black"/>
                <a:ea typeface="+mn-ea"/>
                <a:cs typeface="Avenir Black"/>
              </a:defRPr>
            </a:lvl1pPr>
            <a:lvl2pPr marL="457200" indent="0" algn="ctr" defTabSz="457200" rtl="0" eaLnBrk="1" latinLnBrk="0" hangingPunct="1">
              <a:spcBef>
                <a:spcPct val="20000"/>
              </a:spcBef>
              <a:buFont typeface="Arial"/>
              <a:buNone/>
              <a:defRPr sz="2800" kern="1200">
                <a:solidFill>
                  <a:schemeClr val="tx1">
                    <a:tint val="75000"/>
                  </a:schemeClr>
                </a:solidFill>
                <a:latin typeface="Avenir Black"/>
                <a:ea typeface="+mn-ea"/>
                <a:cs typeface="Avenir Black"/>
              </a:defRPr>
            </a:lvl2pPr>
            <a:lvl3pPr marL="914400" indent="0" algn="ctr" defTabSz="457200" rtl="0" eaLnBrk="1" latinLnBrk="0" hangingPunct="1">
              <a:spcBef>
                <a:spcPct val="20000"/>
              </a:spcBef>
              <a:buFont typeface="Arial"/>
              <a:buNone/>
              <a:defRPr sz="2400" kern="1200">
                <a:solidFill>
                  <a:schemeClr val="tx1">
                    <a:tint val="75000"/>
                  </a:schemeClr>
                </a:solidFill>
                <a:latin typeface="Avenir Black"/>
                <a:ea typeface="+mn-ea"/>
                <a:cs typeface="Avenir Black"/>
              </a:defRPr>
            </a:lvl3pPr>
            <a:lvl4pPr marL="1371600" indent="0" algn="ctr" defTabSz="457200" rtl="0" eaLnBrk="1" latinLnBrk="0" hangingPunct="1">
              <a:spcBef>
                <a:spcPct val="20000"/>
              </a:spcBef>
              <a:buFont typeface="Arial"/>
              <a:buNone/>
              <a:defRPr sz="2000" kern="1200">
                <a:solidFill>
                  <a:schemeClr val="tx1">
                    <a:tint val="75000"/>
                  </a:schemeClr>
                </a:solidFill>
                <a:latin typeface="Avenir Black"/>
                <a:ea typeface="+mn-ea"/>
                <a:cs typeface="Avenir Black"/>
              </a:defRPr>
            </a:lvl4pPr>
            <a:lvl5pPr marL="1828800" indent="0" algn="ctr" defTabSz="457200" rtl="0" eaLnBrk="1" latinLnBrk="0" hangingPunct="1">
              <a:spcBef>
                <a:spcPct val="20000"/>
              </a:spcBef>
              <a:buFont typeface="Arial"/>
              <a:buNone/>
              <a:defRPr sz="2000" kern="1200">
                <a:solidFill>
                  <a:schemeClr val="tx1">
                    <a:tint val="75000"/>
                  </a:schemeClr>
                </a:solidFill>
                <a:latin typeface="Avenir Black"/>
                <a:ea typeface="+mn-ea"/>
                <a:cs typeface="Avenir Black"/>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rtl="0"/>
            <a:r>
              <a:rPr sz="6100" dirty="0">
                <a:solidFill>
                  <a:schemeClr val="accent6">
                    <a:lumMod val="50000"/>
                  </a:schemeClr>
                </a:solidFill>
              </a:rPr>
              <a:t>Southwest Regional </a:t>
            </a:r>
          </a:p>
          <a:p>
            <a:pPr rtl="0"/>
            <a:r>
              <a:rPr sz="6100" dirty="0">
                <a:solidFill>
                  <a:schemeClr val="accent6">
                    <a:lumMod val="50000"/>
                  </a:schemeClr>
                </a:solidFill>
              </a:rPr>
              <a:t>Climate Hub</a:t>
            </a:r>
          </a:p>
          <a:p>
            <a:pPr rtl="0"/>
            <a:r>
              <a:rPr sz="2400" dirty="0" err="1">
                <a:solidFill>
                  <a:schemeClr val="accent6">
                    <a:lumMod val="50000"/>
                  </a:schemeClr>
                </a:solidFill>
              </a:rPr>
              <a:t>Desarrollado</a:t>
            </a:r>
            <a:r>
              <a:rPr sz="2400" dirty="0">
                <a:solidFill>
                  <a:schemeClr val="accent6">
                    <a:lumMod val="50000"/>
                  </a:schemeClr>
                </a:solidFill>
              </a:rPr>
              <a:t> </a:t>
            </a:r>
            <a:r>
              <a:rPr sz="2400" dirty="0" err="1">
                <a:solidFill>
                  <a:schemeClr val="accent6">
                    <a:lumMod val="50000"/>
                  </a:schemeClr>
                </a:solidFill>
              </a:rPr>
              <a:t>por</a:t>
            </a:r>
            <a:r>
              <a:rPr sz="2400" dirty="0">
                <a:solidFill>
                  <a:schemeClr val="accent6">
                    <a:lumMod val="50000"/>
                  </a:schemeClr>
                </a:solidFill>
              </a:rPr>
              <a:t> el </a:t>
            </a:r>
          </a:p>
          <a:p>
            <a:pPr rtl="0"/>
            <a:r>
              <a:rPr sz="2400" dirty="0" err="1">
                <a:solidFill>
                  <a:schemeClr val="accent6">
                    <a:lumMod val="50000"/>
                  </a:schemeClr>
                </a:solidFill>
              </a:rPr>
              <a:t>Instituto</a:t>
            </a:r>
            <a:r>
              <a:rPr sz="2400" dirty="0">
                <a:solidFill>
                  <a:schemeClr val="accent6">
                    <a:lumMod val="50000"/>
                  </a:schemeClr>
                </a:solidFill>
              </a:rPr>
              <a:t> </a:t>
            </a:r>
            <a:r>
              <a:rPr sz="2400" dirty="0" err="1">
                <a:solidFill>
                  <a:schemeClr val="accent6">
                    <a:lumMod val="50000"/>
                  </a:schemeClr>
                </a:solidFill>
              </a:rPr>
              <a:t>Asombro</a:t>
            </a:r>
            <a:r>
              <a:rPr sz="2400" dirty="0">
                <a:solidFill>
                  <a:schemeClr val="accent6">
                    <a:lumMod val="50000"/>
                  </a:schemeClr>
                </a:solidFill>
              </a:rPr>
              <a:t> </a:t>
            </a:r>
            <a:r>
              <a:rPr sz="2400" dirty="0" err="1">
                <a:solidFill>
                  <a:schemeClr val="accent6">
                    <a:lumMod val="50000"/>
                  </a:schemeClr>
                </a:solidFill>
              </a:rPr>
              <a:t>para</a:t>
            </a:r>
            <a:r>
              <a:rPr sz="2400" dirty="0">
                <a:solidFill>
                  <a:schemeClr val="accent6">
                    <a:lumMod val="50000"/>
                  </a:schemeClr>
                </a:solidFill>
              </a:rPr>
              <a:t> la </a:t>
            </a:r>
            <a:r>
              <a:rPr sz="2400" dirty="0" err="1">
                <a:solidFill>
                  <a:schemeClr val="accent6">
                    <a:lumMod val="50000"/>
                  </a:schemeClr>
                </a:solidFill>
              </a:rPr>
              <a:t>educación</a:t>
            </a:r>
            <a:r>
              <a:rPr sz="2400" dirty="0">
                <a:solidFill>
                  <a:schemeClr val="accent6">
                    <a:lumMod val="50000"/>
                  </a:schemeClr>
                </a:solidFill>
              </a:rPr>
              <a:t> </a:t>
            </a:r>
            <a:r>
              <a:rPr sz="2400" dirty="0" err="1">
                <a:solidFill>
                  <a:schemeClr val="accent6">
                    <a:lumMod val="50000"/>
                  </a:schemeClr>
                </a:solidFill>
              </a:rPr>
              <a:t>científica</a:t>
            </a:r>
            <a:r>
              <a:rPr sz="2400" dirty="0">
                <a:solidFill>
                  <a:schemeClr val="accent6">
                    <a:lumMod val="50000"/>
                  </a:schemeClr>
                </a:solidFill>
              </a:rPr>
              <a:t> (www.asombro.org)</a:t>
            </a:r>
          </a:p>
          <a:p>
            <a:endParaRPr lang="en-US" dirty="0"/>
          </a:p>
        </p:txBody>
      </p:sp>
    </p:spTree>
    <p:extLst>
      <p:ext uri="{BB962C8B-B14F-4D97-AF65-F5344CB8AC3E}">
        <p14:creationId xmlns:p14="http://schemas.microsoft.com/office/powerpoint/2010/main" val="17466172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91600" cy="1143000"/>
          </a:xfrm>
        </p:spPr>
        <p:txBody>
          <a:bodyPr/>
          <a:lstStyle/>
          <a:p>
            <a:pPr rtl="0"/>
            <a:r>
              <a:rPr dirty="0"/>
              <a:t>El </a:t>
            </a:r>
            <a:r>
              <a:rPr dirty="0" err="1"/>
              <a:t>ciclo</a:t>
            </a:r>
            <a:r>
              <a:rPr dirty="0"/>
              <a:t> (</a:t>
            </a:r>
            <a:r>
              <a:rPr dirty="0" err="1"/>
              <a:t>hidrológico</a:t>
            </a:r>
            <a:r>
              <a:rPr dirty="0"/>
              <a:t>) del </a:t>
            </a:r>
            <a:r>
              <a:rPr dirty="0" err="1"/>
              <a:t>agua</a:t>
            </a:r>
            <a:endParaRPr dirty="0"/>
          </a:p>
        </p:txBody>
      </p:sp>
      <p:sp>
        <p:nvSpPr>
          <p:cNvPr id="3" name="Content Placeholder 2"/>
          <p:cNvSpPr>
            <a:spLocks noGrp="1"/>
          </p:cNvSpPr>
          <p:nvPr>
            <p:ph idx="1"/>
          </p:nvPr>
        </p:nvSpPr>
        <p:spPr/>
        <p:txBody>
          <a:bodyPr>
            <a:normAutofit/>
          </a:bodyPr>
          <a:lstStyle/>
          <a:p>
            <a:pPr rtl="0">
              <a:spcAft>
                <a:spcPts val="1800"/>
              </a:spcAft>
            </a:pPr>
            <a:r>
              <a:rPr sz="2900" dirty="0"/>
              <a:t>Solo </a:t>
            </a:r>
            <a:r>
              <a:rPr sz="2900" dirty="0" err="1"/>
              <a:t>una</a:t>
            </a:r>
            <a:r>
              <a:rPr sz="2900" dirty="0"/>
              <a:t> </a:t>
            </a:r>
            <a:r>
              <a:rPr sz="2900" dirty="0" err="1"/>
              <a:t>cierta</a:t>
            </a:r>
            <a:r>
              <a:rPr sz="2900" dirty="0"/>
              <a:t> </a:t>
            </a:r>
            <a:r>
              <a:rPr sz="2900" dirty="0" err="1"/>
              <a:t>cantidad</a:t>
            </a:r>
            <a:r>
              <a:rPr sz="2900" dirty="0"/>
              <a:t> de </a:t>
            </a:r>
            <a:r>
              <a:rPr sz="2900" dirty="0" err="1"/>
              <a:t>agua</a:t>
            </a:r>
            <a:r>
              <a:rPr sz="2900" dirty="0"/>
              <a:t> en la Tierra</a:t>
            </a:r>
          </a:p>
          <a:p>
            <a:pPr lvl="1" rtl="0">
              <a:spcAft>
                <a:spcPts val="1800"/>
              </a:spcAft>
            </a:pPr>
            <a:r>
              <a:rPr sz="2500" dirty="0" err="1"/>
              <a:t>Pequeñas</a:t>
            </a:r>
            <a:r>
              <a:rPr sz="2500" dirty="0"/>
              <a:t> </a:t>
            </a:r>
            <a:r>
              <a:rPr sz="2500" dirty="0" err="1"/>
              <a:t>cantidades</a:t>
            </a:r>
            <a:r>
              <a:rPr sz="2500" dirty="0"/>
              <a:t> se </a:t>
            </a:r>
            <a:r>
              <a:rPr sz="2500" dirty="0" err="1"/>
              <a:t>pierden</a:t>
            </a:r>
            <a:r>
              <a:rPr sz="2500" dirty="0"/>
              <a:t> y </a:t>
            </a:r>
            <a:r>
              <a:rPr sz="2500" dirty="0" err="1"/>
              <a:t>ganan</a:t>
            </a:r>
            <a:endParaRPr sz="2500" dirty="0"/>
          </a:p>
          <a:p>
            <a:pPr rtl="0">
              <a:spcAft>
                <a:spcPts val="1800"/>
              </a:spcAft>
            </a:pPr>
            <a:r>
              <a:rPr sz="2900" dirty="0" err="1"/>
              <a:t>Movimiento</a:t>
            </a:r>
            <a:r>
              <a:rPr sz="2900" dirty="0"/>
              <a:t> de </a:t>
            </a:r>
            <a:r>
              <a:rPr sz="2900" dirty="0" err="1"/>
              <a:t>agua</a:t>
            </a:r>
            <a:r>
              <a:rPr sz="2900" dirty="0"/>
              <a:t> </a:t>
            </a:r>
            <a:r>
              <a:rPr sz="2900" dirty="0" err="1"/>
              <a:t>sobre</a:t>
            </a:r>
            <a:r>
              <a:rPr sz="2900" dirty="0"/>
              <a:t>, </a:t>
            </a:r>
            <a:r>
              <a:rPr sz="2900" dirty="0" err="1"/>
              <a:t>dentro</a:t>
            </a:r>
            <a:r>
              <a:rPr sz="2900" dirty="0"/>
              <a:t> y </a:t>
            </a:r>
            <a:r>
              <a:rPr sz="2900" dirty="0" err="1"/>
              <a:t>por</a:t>
            </a:r>
            <a:r>
              <a:rPr sz="2900" dirty="0"/>
              <a:t> </a:t>
            </a:r>
            <a:r>
              <a:rPr sz="2900" dirty="0" err="1"/>
              <a:t>encima</a:t>
            </a:r>
            <a:r>
              <a:rPr sz="2900" dirty="0"/>
              <a:t> de la Tierra</a:t>
            </a:r>
          </a:p>
          <a:p>
            <a:pPr rtl="0">
              <a:spcAft>
                <a:spcPts val="1800"/>
              </a:spcAft>
            </a:pPr>
            <a:r>
              <a:rPr sz="2900" dirty="0"/>
              <a:t>Cambia entre </a:t>
            </a:r>
            <a:r>
              <a:rPr sz="2900" dirty="0" err="1"/>
              <a:t>estados</a:t>
            </a:r>
            <a:r>
              <a:rPr sz="2900" dirty="0"/>
              <a:t> </a:t>
            </a:r>
            <a:r>
              <a:rPr sz="2900" dirty="0" err="1"/>
              <a:t>líquido</a:t>
            </a:r>
            <a:r>
              <a:rPr sz="2900" dirty="0"/>
              <a:t>, </a:t>
            </a:r>
            <a:r>
              <a:rPr sz="2900" dirty="0" err="1"/>
              <a:t>gaseoso</a:t>
            </a:r>
            <a:r>
              <a:rPr sz="2900" dirty="0"/>
              <a:t> y </a:t>
            </a:r>
            <a:r>
              <a:rPr sz="2900" dirty="0" err="1"/>
              <a:t>sólido</a:t>
            </a:r>
            <a:r>
              <a:rPr sz="2900" dirty="0"/>
              <a:t> (</a:t>
            </a:r>
            <a:r>
              <a:rPr sz="2900" dirty="0" err="1"/>
              <a:t>hielo</a:t>
            </a:r>
            <a:r>
              <a:rPr sz="2900" dirty="0"/>
              <a:t> y </a:t>
            </a:r>
            <a:r>
              <a:rPr sz="2900" dirty="0" err="1"/>
              <a:t>nieve</a:t>
            </a:r>
            <a:r>
              <a:rPr sz="2900" dirty="0"/>
              <a:t>).</a:t>
            </a:r>
          </a:p>
        </p:txBody>
      </p:sp>
      <p:sp>
        <p:nvSpPr>
          <p:cNvPr id="4" name="TextBox 3"/>
          <p:cNvSpPr txBox="1"/>
          <p:nvPr/>
        </p:nvSpPr>
        <p:spPr>
          <a:xfrm>
            <a:off x="2396742" y="6357946"/>
            <a:ext cx="4994658" cy="369332"/>
          </a:xfrm>
          <a:prstGeom prst="rect">
            <a:avLst/>
          </a:prstGeom>
          <a:noFill/>
        </p:spPr>
        <p:txBody>
          <a:bodyPr wrap="square" rtlCol="0">
            <a:spAutoFit/>
          </a:bodyPr>
          <a:lstStyle/>
          <a:p>
            <a:pPr rtl="0"/>
            <a:r>
              <a:rPr dirty="0" err="1">
                <a:latin typeface="Baskerville"/>
                <a:cs typeface="Baskerville"/>
              </a:rPr>
              <a:t>Fuente</a:t>
            </a:r>
            <a:r>
              <a:rPr dirty="0">
                <a:latin typeface="Baskerville"/>
                <a:cs typeface="Baskerville"/>
              </a:rPr>
              <a:t>: water.usgs.gov/</a:t>
            </a:r>
            <a:r>
              <a:rPr dirty="0" err="1">
                <a:latin typeface="Baskerville"/>
                <a:cs typeface="Baskerville"/>
              </a:rPr>
              <a:t>edu</a:t>
            </a:r>
            <a:r>
              <a:rPr dirty="0">
                <a:latin typeface="Baskerville"/>
                <a:cs typeface="Baskerville"/>
              </a:rPr>
              <a:t>/watercycle.html</a:t>
            </a:r>
          </a:p>
        </p:txBody>
      </p:sp>
    </p:spTree>
    <p:extLst>
      <p:ext uri="{BB962C8B-B14F-4D97-AF65-F5344CB8AC3E}">
        <p14:creationId xmlns:p14="http://schemas.microsoft.com/office/powerpoint/2010/main" val="720977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8400" y="6412468"/>
            <a:ext cx="5334000" cy="369332"/>
          </a:xfrm>
          <a:prstGeom prst="rect">
            <a:avLst/>
          </a:prstGeom>
          <a:noFill/>
        </p:spPr>
        <p:txBody>
          <a:bodyPr wrap="square" rtlCol="0">
            <a:spAutoFit/>
          </a:bodyPr>
          <a:lstStyle/>
          <a:p>
            <a:pPr rtl="0"/>
            <a:r>
              <a:rPr dirty="0" err="1">
                <a:latin typeface="Baskerville"/>
                <a:cs typeface="Baskerville"/>
              </a:rPr>
              <a:t>Fuente</a:t>
            </a:r>
            <a:r>
              <a:rPr dirty="0">
                <a:latin typeface="Baskerville"/>
                <a:cs typeface="Baskerville"/>
              </a:rPr>
              <a:t>: water.usgs.gov/</a:t>
            </a:r>
            <a:r>
              <a:rPr dirty="0" err="1">
                <a:latin typeface="Baskerville"/>
                <a:cs typeface="Baskerville"/>
              </a:rPr>
              <a:t>edu</a:t>
            </a:r>
            <a:r>
              <a:rPr dirty="0">
                <a:latin typeface="Baskerville"/>
                <a:cs typeface="Baskerville"/>
              </a:rPr>
              <a:t>/watercycle.html</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376416"/>
          </a:xfrm>
          <a:prstGeom prst="rect">
            <a:avLst/>
          </a:prstGeom>
        </p:spPr>
      </p:pic>
    </p:spTree>
    <p:extLst>
      <p:ext uri="{BB962C8B-B14F-4D97-AF65-F5344CB8AC3E}">
        <p14:creationId xmlns:p14="http://schemas.microsoft.com/office/powerpoint/2010/main" val="9764105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dirty="0"/>
              <a:t>Video de </a:t>
            </a:r>
            <a:r>
              <a:rPr dirty="0" err="1"/>
              <a:t>explorador</a:t>
            </a:r>
            <a:r>
              <a:rPr dirty="0"/>
              <a:t> </a:t>
            </a:r>
            <a:r>
              <a:rPr dirty="0" err="1"/>
              <a:t>oceánico</a:t>
            </a:r>
            <a:r>
              <a:rPr dirty="0"/>
              <a:t> de la NOAA</a:t>
            </a:r>
          </a:p>
        </p:txBody>
      </p:sp>
      <p:sp>
        <p:nvSpPr>
          <p:cNvPr id="3" name="Content Placeholder 2"/>
          <p:cNvSpPr>
            <a:spLocks noGrp="1"/>
          </p:cNvSpPr>
          <p:nvPr>
            <p:ph idx="1"/>
          </p:nvPr>
        </p:nvSpPr>
        <p:spPr/>
        <p:txBody>
          <a:bodyPr/>
          <a:lstStyle/>
          <a:p>
            <a:pPr marL="0" indent="0" rtl="0">
              <a:buNone/>
            </a:pPr>
            <a:r>
              <a:rPr dirty="0">
                <a:hlinkClick r:id="rId2"/>
              </a:rPr>
              <a:t>http://oceanexplorer.noaa.gov/edu/learning/player/lesson07.html</a:t>
            </a:r>
          </a:p>
          <a:p>
            <a:pPr marL="0" indent="0">
              <a:buNone/>
            </a:pPr>
            <a:endParaRPr lang="en-US" dirty="0"/>
          </a:p>
        </p:txBody>
      </p:sp>
    </p:spTree>
    <p:extLst>
      <p:ext uri="{BB962C8B-B14F-4D97-AF65-F5344CB8AC3E}">
        <p14:creationId xmlns:p14="http://schemas.microsoft.com/office/powerpoint/2010/main" val="10731470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76200"/>
            <a:ext cx="8229600" cy="1143000"/>
          </a:xfrm>
        </p:spPr>
        <p:txBody>
          <a:bodyPr/>
          <a:lstStyle/>
          <a:p>
            <a:pPr rtl="0"/>
            <a:r>
              <a:rPr dirty="0"/>
              <a:t>El </a:t>
            </a:r>
            <a:r>
              <a:rPr dirty="0" err="1"/>
              <a:t>juego</a:t>
            </a:r>
            <a:r>
              <a:rPr dirty="0"/>
              <a:t> del </a:t>
            </a:r>
            <a:r>
              <a:rPr dirty="0" err="1"/>
              <a:t>ciclo</a:t>
            </a:r>
            <a:r>
              <a:rPr dirty="0"/>
              <a:t> del </a:t>
            </a:r>
            <a:r>
              <a:rPr dirty="0" err="1"/>
              <a:t>agua</a:t>
            </a:r>
            <a:endParaRPr dirty="0"/>
          </a:p>
        </p:txBody>
      </p:sp>
      <p:sp>
        <p:nvSpPr>
          <p:cNvPr id="5" name="TextBox 4"/>
          <p:cNvSpPr txBox="1"/>
          <p:nvPr/>
        </p:nvSpPr>
        <p:spPr>
          <a:xfrm>
            <a:off x="304800" y="5288340"/>
            <a:ext cx="8610600" cy="1200329"/>
          </a:xfrm>
          <a:prstGeom prst="rect">
            <a:avLst/>
          </a:prstGeom>
          <a:noFill/>
        </p:spPr>
        <p:txBody>
          <a:bodyPr wrap="square" rtlCol="0">
            <a:spAutoFit/>
          </a:bodyPr>
          <a:lstStyle/>
          <a:p>
            <a:pPr marL="457200" indent="-457200" rtl="0">
              <a:buFont typeface="+mj-lt"/>
              <a:buAutoNum type="arabicPeriod"/>
            </a:pPr>
            <a:r>
              <a:rPr sz="2400" dirty="0" err="1">
                <a:latin typeface="Baskerville"/>
                <a:cs typeface="Baskerville"/>
              </a:rPr>
              <a:t>Líneas</a:t>
            </a:r>
            <a:r>
              <a:rPr sz="2400" dirty="0">
                <a:latin typeface="Baskerville"/>
                <a:cs typeface="Baskerville"/>
              </a:rPr>
              <a:t> </a:t>
            </a:r>
            <a:r>
              <a:rPr sz="2400" dirty="0" err="1">
                <a:latin typeface="Baskerville"/>
                <a:cs typeface="Baskerville"/>
              </a:rPr>
              <a:t>delgadas</a:t>
            </a:r>
            <a:r>
              <a:rPr sz="2400" dirty="0">
                <a:latin typeface="Baskerville"/>
                <a:cs typeface="Baskerville"/>
              </a:rPr>
              <a:t> = 2 </a:t>
            </a:r>
            <a:r>
              <a:rPr sz="2400" dirty="0" err="1">
                <a:latin typeface="Baskerville"/>
                <a:cs typeface="Baskerville"/>
              </a:rPr>
              <a:t>gotas</a:t>
            </a:r>
            <a:r>
              <a:rPr sz="2400" dirty="0">
                <a:latin typeface="Baskerville"/>
                <a:cs typeface="Baskerville"/>
              </a:rPr>
              <a:t> de </a:t>
            </a:r>
            <a:r>
              <a:rPr sz="2400" dirty="0" err="1">
                <a:latin typeface="Baskerville"/>
                <a:cs typeface="Baskerville"/>
              </a:rPr>
              <a:t>agua</a:t>
            </a:r>
            <a:r>
              <a:rPr sz="2400" dirty="0">
                <a:latin typeface="Baskerville"/>
                <a:cs typeface="Baskerville"/>
              </a:rPr>
              <a:t> (</a:t>
            </a:r>
            <a:r>
              <a:rPr sz="2400" dirty="0" err="1">
                <a:latin typeface="Baskerville"/>
                <a:cs typeface="Baskerville"/>
              </a:rPr>
              <a:t>bolitas</a:t>
            </a:r>
            <a:r>
              <a:rPr sz="2400" dirty="0">
                <a:latin typeface="Baskerville"/>
                <a:cs typeface="Baskerville"/>
              </a:rPr>
              <a:t> de </a:t>
            </a:r>
            <a:r>
              <a:rPr sz="2400" dirty="0" err="1">
                <a:latin typeface="Baskerville"/>
                <a:cs typeface="Baskerville"/>
              </a:rPr>
              <a:t>papel</a:t>
            </a:r>
            <a:r>
              <a:rPr sz="2400" dirty="0">
                <a:latin typeface="Baskerville"/>
                <a:cs typeface="Baskerville"/>
              </a:rPr>
              <a:t>)</a:t>
            </a:r>
          </a:p>
          <a:p>
            <a:pPr marL="457200" indent="-457200" rtl="0">
              <a:buFont typeface="+mj-lt"/>
              <a:buAutoNum type="arabicPeriod"/>
            </a:pPr>
            <a:r>
              <a:rPr sz="2400" dirty="0" err="1">
                <a:latin typeface="Baskerville"/>
                <a:cs typeface="Baskerville"/>
              </a:rPr>
              <a:t>Líneas</a:t>
            </a:r>
            <a:r>
              <a:rPr sz="2400" dirty="0">
                <a:latin typeface="Baskerville"/>
                <a:cs typeface="Baskerville"/>
              </a:rPr>
              <a:t> </a:t>
            </a:r>
            <a:r>
              <a:rPr sz="2400" dirty="0" err="1">
                <a:latin typeface="Baskerville"/>
                <a:cs typeface="Baskerville"/>
              </a:rPr>
              <a:t>gruesas</a:t>
            </a:r>
            <a:r>
              <a:rPr sz="2400" dirty="0">
                <a:latin typeface="Baskerville"/>
                <a:cs typeface="Baskerville"/>
              </a:rPr>
              <a:t> = 5 </a:t>
            </a:r>
            <a:r>
              <a:rPr sz="2400" dirty="0" err="1">
                <a:latin typeface="Baskerville"/>
                <a:cs typeface="Baskerville"/>
              </a:rPr>
              <a:t>gotas</a:t>
            </a:r>
            <a:r>
              <a:rPr sz="2400" dirty="0">
                <a:latin typeface="Baskerville"/>
                <a:cs typeface="Baskerville"/>
              </a:rPr>
              <a:t> de </a:t>
            </a:r>
            <a:r>
              <a:rPr sz="2400" dirty="0" err="1">
                <a:latin typeface="Baskerville"/>
                <a:cs typeface="Baskerville"/>
              </a:rPr>
              <a:t>agua</a:t>
            </a:r>
            <a:r>
              <a:rPr sz="2400" dirty="0">
                <a:latin typeface="Baskerville"/>
                <a:cs typeface="Baskerville"/>
              </a:rPr>
              <a:t> (</a:t>
            </a:r>
            <a:r>
              <a:rPr sz="2400" dirty="0" err="1">
                <a:latin typeface="Baskerville"/>
                <a:cs typeface="Baskerville"/>
              </a:rPr>
              <a:t>bolitas</a:t>
            </a:r>
            <a:r>
              <a:rPr sz="2400" dirty="0">
                <a:latin typeface="Baskerville"/>
                <a:cs typeface="Baskerville"/>
              </a:rPr>
              <a:t> de </a:t>
            </a:r>
            <a:r>
              <a:rPr sz="2400" dirty="0" err="1">
                <a:latin typeface="Baskerville"/>
                <a:cs typeface="Baskerville"/>
              </a:rPr>
              <a:t>papel</a:t>
            </a:r>
            <a:r>
              <a:rPr sz="2400" dirty="0">
                <a:latin typeface="Baskerville"/>
                <a:cs typeface="Baskerville"/>
              </a:rPr>
              <a:t>)</a:t>
            </a:r>
          </a:p>
          <a:p>
            <a:pPr marL="457200" indent="-457200" rtl="0">
              <a:buFont typeface="+mj-lt"/>
              <a:buAutoNum type="arabicPeriod"/>
            </a:pPr>
            <a:r>
              <a:rPr sz="2400" dirty="0" err="1">
                <a:latin typeface="Baskerville"/>
                <a:cs typeface="Baskerville"/>
              </a:rPr>
              <a:t>Indicar</a:t>
            </a:r>
            <a:r>
              <a:rPr sz="2400" dirty="0">
                <a:latin typeface="Baskerville"/>
                <a:cs typeface="Baskerville"/>
              </a:rPr>
              <a:t> el </a:t>
            </a:r>
            <a:r>
              <a:rPr sz="2400" dirty="0" err="1">
                <a:latin typeface="Baskerville"/>
                <a:cs typeface="Baskerville"/>
              </a:rPr>
              <a:t>proceso</a:t>
            </a:r>
            <a:r>
              <a:rPr sz="2400" dirty="0">
                <a:latin typeface="Baskerville"/>
                <a:cs typeface="Baskerville"/>
              </a:rPr>
              <a:t> </a:t>
            </a:r>
            <a:r>
              <a:rPr sz="2400" dirty="0" err="1">
                <a:latin typeface="Baskerville"/>
                <a:cs typeface="Baskerville"/>
              </a:rPr>
              <a:t>por</a:t>
            </a:r>
            <a:r>
              <a:rPr sz="2400" dirty="0">
                <a:latin typeface="Baskerville"/>
                <a:cs typeface="Baskerville"/>
              </a:rPr>
              <a:t> el </a:t>
            </a:r>
            <a:r>
              <a:rPr sz="2400" dirty="0" err="1">
                <a:latin typeface="Baskerville"/>
                <a:cs typeface="Baskerville"/>
              </a:rPr>
              <a:t>cual</a:t>
            </a:r>
            <a:r>
              <a:rPr sz="2400" dirty="0">
                <a:latin typeface="Baskerville"/>
                <a:cs typeface="Baskerville"/>
              </a:rPr>
              <a:t> se </a:t>
            </a:r>
            <a:r>
              <a:rPr sz="2400" dirty="0" err="1">
                <a:latin typeface="Baskerville"/>
                <a:cs typeface="Baskerville"/>
              </a:rPr>
              <a:t>mueve</a:t>
            </a:r>
            <a:r>
              <a:rPr sz="2400" dirty="0">
                <a:latin typeface="Baskerville"/>
                <a:cs typeface="Baskerville"/>
              </a:rPr>
              <a:t> el </a:t>
            </a:r>
            <a:r>
              <a:rPr sz="2400" dirty="0" err="1" smtClean="0">
                <a:latin typeface="Baskerville"/>
                <a:cs typeface="Baskerville"/>
              </a:rPr>
              <a:t>agua</a:t>
            </a:r>
            <a:endParaRPr lang="en-US" sz="2400" dirty="0">
              <a:latin typeface="Baskerville"/>
              <a:cs typeface="Baskerville"/>
            </a:endParaRPr>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3689" t="4163" r="3689" b="4163"/>
          <a:stretch/>
        </p:blipFill>
        <p:spPr>
          <a:xfrm>
            <a:off x="2973936" y="1233125"/>
            <a:ext cx="3122064" cy="3948475"/>
          </a:xfrm>
          <a:prstGeom prst="rect">
            <a:avLst/>
          </a:prstGeom>
        </p:spPr>
      </p:pic>
    </p:spTree>
    <p:extLst>
      <p:ext uri="{BB962C8B-B14F-4D97-AF65-F5344CB8AC3E}">
        <p14:creationId xmlns:p14="http://schemas.microsoft.com/office/powerpoint/2010/main" val="7549207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2270</TotalTime>
  <Words>353</Words>
  <Application>Microsoft Macintosh PowerPoint</Application>
  <PresentationFormat>On-screen Show (4:3)</PresentationFormat>
  <Paragraphs>24</Paragraphs>
  <Slides>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Avenir Black</vt:lpstr>
      <vt:lpstr>Baskerville</vt:lpstr>
      <vt:lpstr>Calibri</vt:lpstr>
      <vt:lpstr>Perpetua</vt:lpstr>
      <vt:lpstr>Office Theme</vt:lpstr>
      <vt:lpstr>El ciclo del agua</vt:lpstr>
      <vt:lpstr>El ciclo (hidrológico) del agua</vt:lpstr>
      <vt:lpstr>PowerPoint Presentation</vt:lpstr>
      <vt:lpstr>Video de explorador oceánico de la NOAA</vt:lpstr>
      <vt:lpstr>El juego del ciclo del agua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Stephanie Haan-Amato</dc:creator>
  <cp:lastModifiedBy>Greg williams</cp:lastModifiedBy>
  <cp:revision>240</cp:revision>
  <dcterms:created xsi:type="dcterms:W3CDTF">2013-01-27T22:12:05Z</dcterms:created>
  <dcterms:modified xsi:type="dcterms:W3CDTF">2016-06-27T13:58:30Z</dcterms:modified>
</cp:coreProperties>
</file>