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Default Extension="png" ContentType="image/png"/>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
  </p:notesMasterIdLst>
  <p:sldIdLst>
    <p:sldId id="287" r:id="rId2"/>
    <p:sldId id="290" r:id="rId3"/>
    <p:sldId id="293" r:id="rId4"/>
    <p:sldId id="294" r:id="rId5"/>
    <p:sldId id="292"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Ailin" initials="Ailin" lastIdx="3" clrIdx="0"/>
  <p:cmAuthor id="1" name="mcao" initials="m" lastIdx="1" clrIdx="1"/>
  <p:cmAuthor id="2" name="Greg williams" initials="Gw" lastIdx="1" clrIdx="2">
    <p:extLst>
      <p:ext uri="{19B8F6BF-5375-455C-9EA6-DF929625EA0E}">
        <p15:presenceInfo xmlns="" xmlns:p15="http://schemas.microsoft.com/office/powerpoint/2012/main" userId="" providerId=""/>
      </p:ext>
    </p:extLst>
  </p:cmAuthor>
  <p:cmAuthor id="3" name="Greg williams" initials="Gw [2]" lastIdx="1" clrIdx="3">
    <p:extLst>
      <p:ext uri="{19B8F6BF-5375-455C-9EA6-DF929625EA0E}">
        <p15:presenceInfo xmlns="" xmlns:p15="http://schemas.microsoft.com/office/powerpoint/2012/main" userId="" providerI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4FFBA"/>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02"/>
    <p:restoredTop sz="94687"/>
  </p:normalViewPr>
  <p:slideViewPr>
    <p:cSldViewPr snapToObjects="1">
      <p:cViewPr>
        <p:scale>
          <a:sx n="100" d="100"/>
          <a:sy n="100" d="100"/>
        </p:scale>
        <p:origin x="-1668" y="-33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1B72DD5-4E2F-314D-9DDC-E7EF89EE2D32}" type="datetimeFigureOut">
              <a:rPr lang="en-US" smtClean="0"/>
              <a:pPr/>
              <a:t>7/1/2016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D7BB8E2-278D-864C-A1AF-3AC6CFCF12A5}" type="slidenum">
              <a:rPr lang="en-US" smtClean="0"/>
              <a:pPr/>
              <a:t>‹#›</a:t>
            </a:fld>
            <a:endParaRPr lang="en-US"/>
          </a:p>
        </p:txBody>
      </p:sp>
    </p:spTree>
    <p:extLst>
      <p:ext uri="{BB962C8B-B14F-4D97-AF65-F5344CB8AC3E}">
        <p14:creationId xmlns="" xmlns:p14="http://schemas.microsoft.com/office/powerpoint/2010/main" val="1806218151"/>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La Tierra se está calentando cada vez más debido al efecto invernadero aumentado.  El aumento de gases de invernadero en la atmósfera ha dado como resultado el calentamiento global, que incluye temperaturas superficiales globales más elevadas y también temperaturas más elevadas del aire y del agua.  (Repasa el efecto invernadero y el calentamiento global, de ser necesario).</a:t>
            </a:r>
            <a:r>
              <a:rPr>
                <a:effectLst/>
              </a:rPr>
              <a:t> </a:t>
            </a:r>
          </a:p>
          <a:p>
            <a:endParaRPr lang="en-US" dirty="0" smtClean="0">
              <a:effectLst/>
            </a:endParaRPr>
          </a:p>
          <a:p>
            <a:pPr marL="0" marR="0" lvl="1" indent="0" algn="l" defTabSz="457200" rtl="0" eaLnBrk="1" fontAlgn="auto" latinLnBrk="0" hangingPunct="1">
              <a:lnSpc>
                <a:spcPct val="100000"/>
              </a:lnSpc>
              <a:spcBef>
                <a:spcPts val="0"/>
              </a:spcBef>
              <a:spcAft>
                <a:spcPts val="0"/>
              </a:spcAft>
              <a:buClrTx/>
              <a:buSzTx/>
              <a:buFontTx/>
              <a:buNone/>
              <a:tabLst/>
              <a:defRPr/>
            </a:pPr>
            <a:r>
              <a:rPr sz="1200" kern="1200">
                <a:solidFill>
                  <a:schemeClr val="tx1"/>
                </a:solidFill>
                <a:effectLst/>
                <a:latin typeface="+mn-lt"/>
                <a:ea typeface="+mn-ea"/>
                <a:cs typeface="+mn-cs"/>
              </a:rPr>
              <a:t>Recurre a tu comprensión del ciclo del agua para predecir los efectos de temperaturas más cálidas del aire y del agua sobre los procesos del ciclo del agua.</a:t>
            </a:r>
            <a:r>
              <a:rPr sz="1200" kern="1200" baseline="0">
                <a:solidFill>
                  <a:schemeClr val="tx1"/>
                </a:solidFill>
                <a:effectLst/>
                <a:latin typeface="+mn-lt"/>
                <a:ea typeface="+mn-ea"/>
                <a:cs typeface="+mn-cs"/>
              </a:rPr>
              <a:t> Anota tus </a:t>
            </a:r>
            <a:r>
              <a:rPr sz="1200" kern="1200">
                <a:solidFill>
                  <a:schemeClr val="tx1"/>
                </a:solidFill>
                <a:effectLst/>
                <a:latin typeface="+mn-lt"/>
                <a:ea typeface="+mn-ea"/>
                <a:cs typeface="+mn-cs"/>
              </a:rPr>
              <a:t>predicciones en el folleto.  Usa el diagrama del </a:t>
            </a:r>
            <a:r>
              <a:rPr sz="1200" i="1" kern="1200">
                <a:solidFill>
                  <a:schemeClr val="tx1"/>
                </a:solidFill>
                <a:effectLst/>
                <a:latin typeface="+mn-lt"/>
                <a:ea typeface="+mn-ea"/>
                <a:cs typeface="+mn-cs"/>
              </a:rPr>
              <a:t>Ciclo del agua</a:t>
            </a:r>
            <a:r>
              <a:rPr sz="1200" kern="1200">
                <a:solidFill>
                  <a:schemeClr val="tx1"/>
                </a:solidFill>
                <a:effectLst/>
                <a:latin typeface="+mn-lt"/>
                <a:ea typeface="+mn-ea"/>
                <a:cs typeface="+mn-cs"/>
              </a:rPr>
              <a:t> (opcional, si tienes una copia) y el extracto en la parte superior del folleto.</a:t>
            </a:r>
          </a:p>
          <a:p>
            <a:endParaRPr lang="en-US" dirty="0"/>
          </a:p>
        </p:txBody>
      </p:sp>
      <p:sp>
        <p:nvSpPr>
          <p:cNvPr id="4" name="Slide Number Placeholder 3"/>
          <p:cNvSpPr>
            <a:spLocks noGrp="1"/>
          </p:cNvSpPr>
          <p:nvPr>
            <p:ph type="sldNum" sz="quarter" idx="10"/>
          </p:nvPr>
        </p:nvSpPr>
        <p:spPr/>
        <p:txBody>
          <a:bodyPr/>
          <a:lstStyle/>
          <a:p>
            <a:pPr rtl="0"/>
            <a:fld id="{CD7BB8E2-278D-864C-A1AF-3AC6CFCF12A5}" type="slidenum">
              <a:rPr/>
              <a:pPr rtl="0"/>
              <a:t>2</a:t>
            </a:fld>
            <a:endParaRPr/>
          </a:p>
        </p:txBody>
      </p:sp>
    </p:spTree>
    <p:extLst>
      <p:ext uri="{BB962C8B-B14F-4D97-AF65-F5344CB8AC3E}">
        <p14:creationId xmlns="" xmlns:p14="http://schemas.microsoft.com/office/powerpoint/2010/main" val="114573647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Este es el tablero del juego </a:t>
            </a:r>
            <a:r>
              <a:rPr sz="1200" i="1" kern="1200">
                <a:solidFill>
                  <a:schemeClr val="tx1"/>
                </a:solidFill>
                <a:effectLst/>
                <a:latin typeface="+mn-lt"/>
                <a:ea typeface="+mn-ea"/>
                <a:cs typeface="+mn-cs"/>
              </a:rPr>
              <a:t>Corrientes y vapor</a:t>
            </a:r>
            <a:r>
              <a:rPr sz="1200" kern="1200">
                <a:solidFill>
                  <a:schemeClr val="tx1"/>
                </a:solidFill>
                <a:effectLst/>
                <a:latin typeface="+mn-lt"/>
                <a:ea typeface="+mn-ea"/>
                <a:cs typeface="+mn-cs"/>
              </a:rPr>
              <a:t>.  El juego se juega como "Serpientes y escaleras".</a:t>
            </a:r>
            <a:r>
              <a:rPr>
                <a:effectLst/>
              </a:rPr>
              <a:t> </a:t>
            </a:r>
          </a:p>
        </p:txBody>
      </p:sp>
      <p:sp>
        <p:nvSpPr>
          <p:cNvPr id="4" name="Slide Number Placeholder 3"/>
          <p:cNvSpPr>
            <a:spLocks noGrp="1"/>
          </p:cNvSpPr>
          <p:nvPr>
            <p:ph type="sldNum" sz="quarter" idx="10"/>
          </p:nvPr>
        </p:nvSpPr>
        <p:spPr/>
        <p:txBody>
          <a:bodyPr/>
          <a:lstStyle/>
          <a:p>
            <a:pPr rtl="0"/>
            <a:fld id="{CD7BB8E2-278D-864C-A1AF-3AC6CFCF12A5}" type="slidenum">
              <a:rPr/>
              <a:pPr rtl="0"/>
              <a:t>3</a:t>
            </a:fld>
            <a:endParaRPr/>
          </a:p>
        </p:txBody>
      </p:sp>
    </p:spTree>
    <p:extLst>
      <p:ext uri="{BB962C8B-B14F-4D97-AF65-F5344CB8AC3E}">
        <p14:creationId xmlns="" xmlns:p14="http://schemas.microsoft.com/office/powerpoint/2010/main" val="1453258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Reglas del juego:  </a:t>
            </a:r>
          </a:p>
          <a:p>
            <a:pPr rtl="0"/>
            <a:r>
              <a:rPr sz="1200" kern="1200">
                <a:solidFill>
                  <a:schemeClr val="tx1"/>
                </a:solidFill>
                <a:effectLst/>
                <a:latin typeface="+mn-lt"/>
                <a:ea typeface="+mn-ea"/>
                <a:cs typeface="+mn-cs"/>
              </a:rPr>
              <a:t>-Lanza el dado para determinar quién empieza el juego.</a:t>
            </a:r>
          </a:p>
          <a:p>
            <a:pPr rtl="0"/>
            <a:r>
              <a:rPr sz="1200" kern="1200">
                <a:solidFill>
                  <a:schemeClr val="tx1"/>
                </a:solidFill>
                <a:effectLst/>
                <a:latin typeface="+mn-lt"/>
                <a:ea typeface="+mn-ea"/>
                <a:cs typeface="+mn-cs"/>
              </a:rPr>
              <a:t>-El jugador que saca el número más alto juega primero.</a:t>
            </a:r>
          </a:p>
          <a:p>
            <a:pPr rtl="0"/>
            <a:r>
              <a:rPr sz="1200" kern="1200">
                <a:solidFill>
                  <a:schemeClr val="tx1"/>
                </a:solidFill>
                <a:effectLst/>
                <a:latin typeface="+mn-lt"/>
                <a:ea typeface="+mn-ea"/>
                <a:cs typeface="+mn-cs"/>
              </a:rPr>
              <a:t>-Los jugadores siguen su turno de izquierda a derecha.</a:t>
            </a:r>
          </a:p>
          <a:p>
            <a:pPr rtl="0"/>
            <a:r>
              <a:rPr sz="1200" kern="1200">
                <a:solidFill>
                  <a:schemeClr val="tx1"/>
                </a:solidFill>
                <a:effectLst/>
                <a:latin typeface="+mn-lt"/>
                <a:ea typeface="+mn-ea"/>
                <a:cs typeface="+mn-cs"/>
              </a:rPr>
              <a:t>-Todos los jugadores comienzan con su ficha en el espacio de inicio.</a:t>
            </a:r>
          </a:p>
          <a:p>
            <a:pPr rtl="0"/>
            <a:r>
              <a:rPr sz="1200" kern="1200">
                <a:solidFill>
                  <a:schemeClr val="tx1"/>
                </a:solidFill>
                <a:effectLst/>
                <a:latin typeface="+mn-lt"/>
                <a:ea typeface="+mn-ea"/>
                <a:cs typeface="+mn-cs"/>
              </a:rPr>
              <a:t>-Lanza el dado y mueve la ficha el número de espacios indicado.</a:t>
            </a:r>
          </a:p>
          <a:p>
            <a:pPr rtl="0"/>
            <a:r>
              <a:rPr sz="1200" kern="1200">
                <a:solidFill>
                  <a:schemeClr val="tx1"/>
                </a:solidFill>
                <a:effectLst/>
                <a:latin typeface="+mn-lt"/>
                <a:ea typeface="+mn-ea"/>
                <a:cs typeface="+mn-cs"/>
              </a:rPr>
              <a:t>-Cuando un jugador cae en una casilla en la parte superior de una corriente, desciende en una balsa por la corriente y debe mover su ficha a la casilla en la parte inferior de la corriente.  Muévete en la dirección de las flechas, desde el extremo más pequeño al más grande de la corriente. </a:t>
            </a:r>
          </a:p>
          <a:p>
            <a:pPr rtl="0"/>
            <a:r>
              <a:rPr sz="1200" kern="1200">
                <a:solidFill>
                  <a:schemeClr val="tx1"/>
                </a:solidFill>
                <a:effectLst/>
                <a:latin typeface="+mn-lt"/>
                <a:ea typeface="+mn-ea"/>
                <a:cs typeface="+mn-cs"/>
              </a:rPr>
              <a:t>-Cuando un jugador cae en una casilla en la parte inferior de una columna de vapor, asciende por la columna de vapor moviendo su ficha hacia arriba, hasta llegar a la parte superior de la columna de vapor.  Muévete en la dirección de las flechas, desde la nube de vapor más pequeña a la más grande.</a:t>
            </a:r>
          </a:p>
          <a:p>
            <a:pPr rtl="0"/>
            <a:r>
              <a:rPr sz="1200" kern="1200">
                <a:solidFill>
                  <a:schemeClr val="tx1"/>
                </a:solidFill>
                <a:effectLst/>
                <a:latin typeface="+mn-lt"/>
                <a:ea typeface="+mn-ea"/>
                <a:cs typeface="+mn-cs"/>
              </a:rPr>
              <a:t>-Las casillas sin figuras no requieren ninguna acción.  El jugador esperará allí hasta su próximo turno.</a:t>
            </a:r>
          </a:p>
          <a:p>
            <a:pPr rtl="0"/>
            <a:r>
              <a:rPr sz="1200" kern="1200">
                <a:solidFill>
                  <a:schemeClr val="tx1"/>
                </a:solidFill>
                <a:effectLst/>
                <a:latin typeface="+mn-lt"/>
                <a:ea typeface="+mn-ea"/>
                <a:cs typeface="+mn-cs"/>
              </a:rPr>
              <a:t>-Dos o más jugadores pueden detenerse en la misma casilla a la vez.</a:t>
            </a:r>
          </a:p>
          <a:p>
            <a:pPr rtl="0"/>
            <a:r>
              <a:rPr sz="1200" kern="1200">
                <a:solidFill>
                  <a:schemeClr val="tx1"/>
                </a:solidFill>
                <a:effectLst/>
                <a:latin typeface="+mn-lt"/>
                <a:ea typeface="+mn-ea"/>
                <a:cs typeface="+mn-cs"/>
              </a:rPr>
              <a:t>-El primer jugador en cruzar la casilla de fin gana el juego.  No se requiere el lance exacto del dado.</a:t>
            </a:r>
          </a:p>
        </p:txBody>
      </p:sp>
      <p:sp>
        <p:nvSpPr>
          <p:cNvPr id="4" name="Slide Number Placeholder 3"/>
          <p:cNvSpPr>
            <a:spLocks noGrp="1"/>
          </p:cNvSpPr>
          <p:nvPr>
            <p:ph type="sldNum" sz="quarter" idx="10"/>
          </p:nvPr>
        </p:nvSpPr>
        <p:spPr/>
        <p:txBody>
          <a:bodyPr/>
          <a:lstStyle/>
          <a:p>
            <a:pPr rtl="0"/>
            <a:fld id="{CD7BB8E2-278D-864C-A1AF-3AC6CFCF12A5}" type="slidenum">
              <a:rPr/>
              <a:pPr rtl="0"/>
              <a:t>4</a:t>
            </a:fld>
            <a:endParaRPr/>
          </a:p>
        </p:txBody>
      </p:sp>
    </p:spTree>
    <p:extLst>
      <p:ext uri="{BB962C8B-B14F-4D97-AF65-F5344CB8AC3E}">
        <p14:creationId xmlns="" xmlns:p14="http://schemas.microsoft.com/office/powerpoint/2010/main" val="41132179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rtl="0"/>
            <a:r>
              <a:rPr sz="1200" kern="1200">
                <a:solidFill>
                  <a:schemeClr val="tx1"/>
                </a:solidFill>
                <a:effectLst/>
                <a:latin typeface="+mn-lt"/>
                <a:ea typeface="+mn-ea"/>
                <a:cs typeface="+mn-cs"/>
              </a:rPr>
              <a:t>-El agua se evapora más rápidamente hacia la atmósfera debido al aumento de las temperaturas de suelo, aire y agua.  El aire más cálido conserva más agua y produce cambios en los regímenes de precipitaciones.  Además, el vapor de agua es un gas de invernadero, por lo que, con más agua en la atmósfera aumenta también el efecto invernadero y cambia el clima.</a:t>
            </a:r>
            <a:r>
              <a:rPr>
                <a:effectLst/>
              </a:rPr>
              <a:t> </a:t>
            </a:r>
          </a:p>
          <a:p>
            <a:pPr rtl="0"/>
            <a:r>
              <a:rPr sz="1200" kern="1200">
                <a:solidFill>
                  <a:schemeClr val="tx1"/>
                </a:solidFill>
                <a:effectLst/>
                <a:latin typeface="+mn-lt"/>
                <a:ea typeface="+mn-ea"/>
                <a:cs typeface="+mn-cs"/>
              </a:rPr>
              <a:t>-Tendremos más sequías fuertes en algunas zonas.  A medida que el cambio climático se intensifica, los científicos climáticos predicen menos precipitaciones en el Mediterráneo, el sudoeste de Norteamérica y el sur de África. </a:t>
            </a:r>
          </a:p>
          <a:p>
            <a:pPr rtl="0"/>
            <a:r>
              <a:rPr sz="1200" kern="1200">
                <a:solidFill>
                  <a:schemeClr val="tx1"/>
                </a:solidFill>
                <a:effectLst/>
                <a:latin typeface="+mn-lt"/>
                <a:ea typeface="+mn-ea"/>
                <a:cs typeface="+mn-cs"/>
              </a:rPr>
              <a:t>-La Tierra recibirá un aumento de precipitaciones en algunas zonas.  Se predicen más precipitaciones en Alaska y otras altas latitudes del hemisferio norte y cerca al ecuador.</a:t>
            </a:r>
          </a:p>
          <a:p>
            <a:pPr rtl="0"/>
            <a:r>
              <a:rPr sz="1200" kern="1200">
                <a:solidFill>
                  <a:schemeClr val="tx1"/>
                </a:solidFill>
                <a:effectLst/>
                <a:latin typeface="+mn-lt"/>
                <a:ea typeface="+mn-ea"/>
                <a:cs typeface="+mn-cs"/>
              </a:rPr>
              <a:t>-A medida que las temperaturas superficiales globales sigan aumentando, la mayoría de las zonas de la Tierra tendrán temperaturas invernales más cálidas.</a:t>
            </a:r>
          </a:p>
          <a:p>
            <a:pPr lvl="0" rtl="0"/>
            <a:r>
              <a:rPr sz="1200" kern="1200">
                <a:solidFill>
                  <a:schemeClr val="tx1"/>
                </a:solidFill>
                <a:effectLst/>
                <a:latin typeface="+mn-lt"/>
                <a:ea typeface="+mn-ea"/>
                <a:cs typeface="+mn-cs"/>
              </a:rPr>
              <a:t>-Más precipitaciones caen en forma de lluvia en vez de nieve debido a temperaturas más templadas en invierno.  La nieve acumulada</a:t>
            </a:r>
            <a:r>
              <a:rPr sz="1200" kern="1200" baseline="0">
                <a:solidFill>
                  <a:schemeClr val="tx1"/>
                </a:solidFill>
                <a:effectLst/>
                <a:latin typeface="+mn-lt"/>
                <a:ea typeface="+mn-ea"/>
                <a:cs typeface="+mn-cs"/>
              </a:rPr>
              <a:t> </a:t>
            </a:r>
            <a:r>
              <a:rPr sz="1200" kern="1200">
                <a:solidFill>
                  <a:schemeClr val="tx1"/>
                </a:solidFill>
                <a:effectLst/>
                <a:latin typeface="+mn-lt"/>
                <a:ea typeface="+mn-ea"/>
                <a:cs typeface="+mn-cs"/>
              </a:rPr>
              <a:t>se reducirá y habrá menos agua almacenada en forma de nieve para abastecer las cuencas.</a:t>
            </a:r>
          </a:p>
          <a:p>
            <a:pPr lvl="0" rtl="0"/>
            <a:r>
              <a:rPr sz="1200" kern="1200">
                <a:solidFill>
                  <a:schemeClr val="tx1"/>
                </a:solidFill>
                <a:effectLst/>
                <a:latin typeface="+mn-lt"/>
                <a:ea typeface="+mn-ea"/>
                <a:cs typeface="+mn-cs"/>
              </a:rPr>
              <a:t>-Con inviernos más templados y la llegada anticipada temperaturas similares a las de la primavera, la nieve se derrite antes y altera el ritmo del flujo fluvial. El aumento de la temperatura en primavera incrementa la evaporación de los cuerpos de agua superficiales y reduce el flujo fluvial general.</a:t>
            </a:r>
            <a:r>
              <a:rPr>
                <a:effectLst/>
              </a:rPr>
              <a:t> </a:t>
            </a:r>
            <a:r>
              <a:rPr sz="1200" kern="1200">
                <a:solidFill>
                  <a:schemeClr val="tx1"/>
                </a:solidFill>
                <a:effectLst/>
                <a:latin typeface="+mn-lt"/>
                <a:ea typeface="+mn-ea"/>
                <a:cs typeface="+mn-cs"/>
              </a:rPr>
              <a:t>Esto significa generalmente que hay menos agua disponible durante los meses del fin de primavera y</a:t>
            </a:r>
            <a:r>
              <a:rPr sz="1200" kern="1200" baseline="0">
                <a:solidFill>
                  <a:schemeClr val="tx1"/>
                </a:solidFill>
                <a:effectLst/>
                <a:latin typeface="+mn-lt"/>
                <a:ea typeface="+mn-ea"/>
                <a:cs typeface="+mn-cs"/>
              </a:rPr>
              <a:t> </a:t>
            </a:r>
            <a:r>
              <a:rPr sz="1200" kern="1200">
                <a:solidFill>
                  <a:schemeClr val="tx1"/>
                </a:solidFill>
                <a:effectLst/>
                <a:latin typeface="+mn-lt"/>
                <a:ea typeface="+mn-ea"/>
                <a:cs typeface="+mn-cs"/>
              </a:rPr>
              <a:t>el verano cuando la demanda es la más alta para los cultivos y el uso público.</a:t>
            </a:r>
          </a:p>
          <a:p>
            <a:endParaRPr lang="en-US" dirty="0"/>
          </a:p>
        </p:txBody>
      </p:sp>
      <p:sp>
        <p:nvSpPr>
          <p:cNvPr id="4" name="Slide Number Placeholder 3"/>
          <p:cNvSpPr>
            <a:spLocks noGrp="1"/>
          </p:cNvSpPr>
          <p:nvPr>
            <p:ph type="sldNum" sz="quarter" idx="10"/>
          </p:nvPr>
        </p:nvSpPr>
        <p:spPr/>
        <p:txBody>
          <a:bodyPr/>
          <a:lstStyle/>
          <a:p>
            <a:pPr rtl="0"/>
            <a:fld id="{CD7BB8E2-278D-864C-A1AF-3AC6CFCF12A5}" type="slidenum">
              <a:rPr/>
              <a:pPr rtl="0"/>
              <a:t>5</a:t>
            </a:fld>
            <a:endParaRPr/>
          </a:p>
        </p:txBody>
      </p:sp>
    </p:spTree>
    <p:extLst>
      <p:ext uri="{BB962C8B-B14F-4D97-AF65-F5344CB8AC3E}">
        <p14:creationId xmlns="" xmlns:p14="http://schemas.microsoft.com/office/powerpoint/2010/main" val="535549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6DAE-301F-A540-A058-6F0914FE28A1}" type="datetimeFigureOut">
              <a:rPr lang="en-US" smtClean="0"/>
              <a:pPr/>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46DAE-301F-A540-A058-6F0914FE28A1}" type="datetimeFigureOut">
              <a:rPr lang="en-US" smtClean="0"/>
              <a:pPr/>
              <a:t>7/1/2016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46DAE-301F-A540-A058-6F0914FE28A1}" type="datetimeFigureOut">
              <a:rPr lang="en-US" smtClean="0"/>
              <a:pPr/>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46DAE-301F-A540-A058-6F0914FE28A1}" type="datetimeFigureOut">
              <a:rPr lang="en-US" smtClean="0"/>
              <a:pPr/>
              <a:t>7/1/2016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46DAE-301F-A540-A058-6F0914FE28A1}" type="datetimeFigureOut">
              <a:rPr lang="en-US" smtClean="0"/>
              <a:pPr/>
              <a:t>7/1/2016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46DAE-301F-A540-A058-6F0914FE28A1}" type="datetimeFigureOut">
              <a:rPr lang="en-US" smtClean="0"/>
              <a:pPr/>
              <a:t>7/1/2016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6DAE-301F-A540-A058-6F0914FE28A1}" type="datetimeFigureOut">
              <a:rPr lang="en-US" smtClean="0"/>
              <a:pPr/>
              <a:t>7/1/2016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8AE2C47-7BDD-4149-ABA4-13333A140F17}"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4FFBA"/>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solidFill>
                <a:latin typeface="Perpetua"/>
                <a:cs typeface="Perpetua"/>
              </a:defRPr>
            </a:lvl1pPr>
          </a:lstStyle>
          <a:p>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solidFill>
                <a:latin typeface="Perpetua"/>
                <a:cs typeface="Perpetua"/>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solidFill>
                <a:latin typeface="Perpetua"/>
                <a:cs typeface="Perpetua"/>
              </a:defRPr>
            </a:lvl1pPr>
          </a:lstStyle>
          <a:p>
            <a:fld id="{18AE2C47-7BDD-4149-ABA4-13333A140F17}"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Avenir Black"/>
          <a:ea typeface="+mj-ea"/>
          <a:cs typeface="Avenir Black"/>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Avenir Black"/>
          <a:ea typeface="+mn-ea"/>
          <a:cs typeface="Avenir Black"/>
        </a:defRPr>
      </a:lvl1pPr>
      <a:lvl2pPr marL="742950" indent="-285750" algn="l" defTabSz="457200" rtl="0" eaLnBrk="1" latinLnBrk="0" hangingPunct="1">
        <a:spcBef>
          <a:spcPct val="20000"/>
        </a:spcBef>
        <a:buFont typeface="Arial"/>
        <a:buChar char="–"/>
        <a:defRPr sz="2800" kern="1200">
          <a:solidFill>
            <a:schemeClr val="tx1"/>
          </a:solidFill>
          <a:latin typeface="Avenir Black"/>
          <a:ea typeface="+mn-ea"/>
          <a:cs typeface="Avenir Black"/>
        </a:defRPr>
      </a:lvl2pPr>
      <a:lvl3pPr marL="1143000" indent="-228600" algn="l" defTabSz="457200" rtl="0" eaLnBrk="1" latinLnBrk="0" hangingPunct="1">
        <a:spcBef>
          <a:spcPct val="20000"/>
        </a:spcBef>
        <a:buFont typeface="Arial"/>
        <a:buChar char="•"/>
        <a:defRPr sz="2400" kern="1200">
          <a:solidFill>
            <a:schemeClr val="tx1"/>
          </a:solidFill>
          <a:latin typeface="Avenir Black"/>
          <a:ea typeface="+mn-ea"/>
          <a:cs typeface="Avenir Black"/>
        </a:defRPr>
      </a:lvl3pPr>
      <a:lvl4pPr marL="16002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4pPr>
      <a:lvl5pPr marL="2057400" indent="-228600" algn="l" defTabSz="457200" rtl="0" eaLnBrk="1" latinLnBrk="0" hangingPunct="1">
        <a:spcBef>
          <a:spcPct val="20000"/>
        </a:spcBef>
        <a:buFont typeface="Arial"/>
        <a:buChar char="»"/>
        <a:defRPr sz="2000" kern="1200">
          <a:solidFill>
            <a:schemeClr val="tx1"/>
          </a:solidFill>
          <a:latin typeface="Avenir Black"/>
          <a:ea typeface="+mn-ea"/>
          <a:cs typeface="Avenir Black"/>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443180"/>
            <a:ext cx="7772400" cy="2092881"/>
          </a:xfrm>
        </p:spPr>
        <p:txBody>
          <a:bodyPr>
            <a:spAutoFit/>
          </a:bodyPr>
          <a:lstStyle/>
          <a:p>
            <a:pPr rtl="0"/>
            <a:r>
              <a:rPr sz="6600" dirty="0"/>
              <a:t>Corrientes y vapor</a:t>
            </a:r>
            <a:r>
              <a:rPr lang="en-US" sz="6600" dirty="0" smtClean="0"/>
              <a:t/>
            </a:r>
            <a:br>
              <a:rPr lang="en-US" sz="6600" dirty="0" smtClean="0"/>
            </a:br>
            <a:r>
              <a:rPr sz="3200" dirty="0" err="1"/>
              <a:t>Efectos</a:t>
            </a:r>
            <a:r>
              <a:rPr sz="3200" dirty="0"/>
              <a:t> del </a:t>
            </a:r>
            <a:r>
              <a:rPr sz="3200" dirty="0" err="1"/>
              <a:t>cambio</a:t>
            </a:r>
            <a:r>
              <a:rPr sz="3200" dirty="0"/>
              <a:t> </a:t>
            </a:r>
            <a:r>
              <a:rPr sz="3200" dirty="0" err="1"/>
              <a:t>climático</a:t>
            </a:r>
            <a:r>
              <a:rPr sz="3200" dirty="0"/>
              <a:t> </a:t>
            </a:r>
            <a:r>
              <a:rPr sz="3200" dirty="0" err="1"/>
              <a:t>en</a:t>
            </a:r>
            <a:r>
              <a:rPr sz="3200" dirty="0"/>
              <a:t> el </a:t>
            </a:r>
            <a:r>
              <a:rPr sz="3200" dirty="0" err="1"/>
              <a:t>ciclo</a:t>
            </a:r>
            <a:r>
              <a:rPr sz="3200" dirty="0"/>
              <a:t> del </a:t>
            </a:r>
            <a:r>
              <a:rPr sz="3200" dirty="0" err="1"/>
              <a:t>agua</a:t>
            </a:r>
            <a:endParaRPr sz="3200" dirty="0"/>
          </a:p>
        </p:txBody>
      </p:sp>
      <p:sp>
        <p:nvSpPr>
          <p:cNvPr id="3" name="Subtitle 2"/>
          <p:cNvSpPr>
            <a:spLocks noGrp="1"/>
          </p:cNvSpPr>
          <p:nvPr>
            <p:ph type="subTitle" idx="1"/>
          </p:nvPr>
        </p:nvSpPr>
        <p:spPr>
          <a:xfrm>
            <a:off x="0" y="4204121"/>
            <a:ext cx="9144000" cy="2425279"/>
          </a:xfrm>
        </p:spPr>
        <p:txBody>
          <a:bodyPr wrap="square">
            <a:spAutoFit/>
          </a:bodyPr>
          <a:lstStyle/>
          <a:p>
            <a:pPr rtl="0"/>
            <a:r>
              <a:rPr sz="4600" dirty="0">
                <a:solidFill>
                  <a:schemeClr val="accent6">
                    <a:lumMod val="50000"/>
                  </a:schemeClr>
                </a:solidFill>
              </a:rPr>
              <a:t>Southwest Regional </a:t>
            </a:r>
          </a:p>
          <a:p>
            <a:pPr rtl="0"/>
            <a:r>
              <a:rPr sz="4600" dirty="0">
                <a:solidFill>
                  <a:schemeClr val="accent6">
                    <a:lumMod val="50000"/>
                  </a:schemeClr>
                </a:solidFill>
              </a:rPr>
              <a:t>Climate Hub</a:t>
            </a:r>
          </a:p>
          <a:p>
            <a:pPr rtl="0"/>
            <a:r>
              <a:rPr sz="2100" dirty="0" err="1">
                <a:solidFill>
                  <a:schemeClr val="accent6">
                    <a:lumMod val="50000"/>
                  </a:schemeClr>
                </a:solidFill>
              </a:rPr>
              <a:t>Desarrollado</a:t>
            </a:r>
            <a:r>
              <a:rPr sz="2100" dirty="0">
                <a:solidFill>
                  <a:schemeClr val="accent6">
                    <a:lumMod val="50000"/>
                  </a:schemeClr>
                </a:solidFill>
              </a:rPr>
              <a:t> </a:t>
            </a:r>
            <a:r>
              <a:rPr sz="2100" dirty="0" err="1">
                <a:solidFill>
                  <a:schemeClr val="accent6">
                    <a:lumMod val="50000"/>
                  </a:schemeClr>
                </a:solidFill>
              </a:rPr>
              <a:t>por</a:t>
            </a:r>
            <a:r>
              <a:rPr sz="2100" dirty="0">
                <a:solidFill>
                  <a:schemeClr val="accent6">
                    <a:lumMod val="50000"/>
                  </a:schemeClr>
                </a:solidFill>
              </a:rPr>
              <a:t> el </a:t>
            </a:r>
          </a:p>
          <a:p>
            <a:pPr rtl="0"/>
            <a:r>
              <a:rPr sz="2100" dirty="0" err="1">
                <a:solidFill>
                  <a:schemeClr val="accent6">
                    <a:lumMod val="50000"/>
                  </a:schemeClr>
                </a:solidFill>
              </a:rPr>
              <a:t>Instituto</a:t>
            </a:r>
            <a:r>
              <a:rPr sz="2100" dirty="0">
                <a:solidFill>
                  <a:schemeClr val="accent6">
                    <a:lumMod val="50000"/>
                  </a:schemeClr>
                </a:solidFill>
              </a:rPr>
              <a:t> </a:t>
            </a:r>
            <a:r>
              <a:rPr sz="2100" dirty="0" err="1">
                <a:solidFill>
                  <a:schemeClr val="accent6">
                    <a:lumMod val="50000"/>
                  </a:schemeClr>
                </a:solidFill>
              </a:rPr>
              <a:t>Asombro</a:t>
            </a:r>
            <a:r>
              <a:rPr sz="2100" dirty="0">
                <a:solidFill>
                  <a:schemeClr val="accent6">
                    <a:lumMod val="50000"/>
                  </a:schemeClr>
                </a:solidFill>
              </a:rPr>
              <a:t> para la </a:t>
            </a:r>
            <a:r>
              <a:rPr sz="2100" dirty="0" err="1">
                <a:solidFill>
                  <a:schemeClr val="accent6">
                    <a:lumMod val="50000"/>
                  </a:schemeClr>
                </a:solidFill>
              </a:rPr>
              <a:t>educación</a:t>
            </a:r>
            <a:r>
              <a:rPr sz="2100" dirty="0">
                <a:solidFill>
                  <a:schemeClr val="accent6">
                    <a:lumMod val="50000"/>
                  </a:schemeClr>
                </a:solidFill>
              </a:rPr>
              <a:t> </a:t>
            </a:r>
            <a:r>
              <a:rPr sz="2100" dirty="0" err="1">
                <a:solidFill>
                  <a:schemeClr val="accent6">
                    <a:lumMod val="50000"/>
                  </a:schemeClr>
                </a:solidFill>
              </a:rPr>
              <a:t>científica</a:t>
            </a:r>
            <a:r>
              <a:rPr sz="2100" dirty="0">
                <a:solidFill>
                  <a:schemeClr val="accent6">
                    <a:lumMod val="50000"/>
                  </a:schemeClr>
                </a:solidFill>
              </a:rPr>
              <a:t> (www.asombro.org</a:t>
            </a:r>
            <a:r>
              <a:rPr sz="2100" dirty="0" smtClean="0">
                <a:solidFill>
                  <a:schemeClr val="accent6">
                    <a:lumMod val="50000"/>
                  </a:schemeClr>
                </a:solidFill>
              </a:rPr>
              <a:t>)</a:t>
            </a:r>
            <a:endParaRPr lang="en-US" dirty="0"/>
          </a:p>
        </p:txBody>
      </p:sp>
    </p:spTree>
    <p:extLst>
      <p:ext uri="{BB962C8B-B14F-4D97-AF65-F5344CB8AC3E}">
        <p14:creationId xmlns="" xmlns:p14="http://schemas.microsoft.com/office/powerpoint/2010/main" val="174661721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61417"/>
            <a:ext cx="8229600" cy="769441"/>
          </a:xfrm>
        </p:spPr>
        <p:txBody>
          <a:bodyPr>
            <a:spAutoFit/>
          </a:bodyPr>
          <a:lstStyle/>
          <a:p>
            <a:pPr rtl="0"/>
            <a:r>
              <a:rPr dirty="0" err="1"/>
              <a:t>Efectos</a:t>
            </a:r>
            <a:r>
              <a:rPr dirty="0"/>
              <a:t> del </a:t>
            </a:r>
            <a:r>
              <a:rPr dirty="0" err="1"/>
              <a:t>cambio</a:t>
            </a:r>
            <a:r>
              <a:rPr dirty="0"/>
              <a:t> </a:t>
            </a:r>
            <a:r>
              <a:rPr dirty="0" err="1"/>
              <a:t>climático</a:t>
            </a:r>
            <a:endParaRPr dirty="0"/>
          </a:p>
        </p:txBody>
      </p:sp>
      <p:sp>
        <p:nvSpPr>
          <p:cNvPr id="3" name="Content Placeholder 2"/>
          <p:cNvSpPr>
            <a:spLocks noGrp="1"/>
          </p:cNvSpPr>
          <p:nvPr>
            <p:ph idx="1"/>
          </p:nvPr>
        </p:nvSpPr>
        <p:spPr>
          <a:xfrm>
            <a:off x="457200" y="1600200"/>
            <a:ext cx="8229600" cy="3231654"/>
          </a:xfrm>
        </p:spPr>
        <p:txBody>
          <a:bodyPr>
            <a:spAutoFit/>
          </a:bodyPr>
          <a:lstStyle/>
          <a:p>
            <a:pPr rtl="0">
              <a:spcAft>
                <a:spcPts val="2400"/>
              </a:spcAft>
            </a:pPr>
            <a:r>
              <a:rPr dirty="0" err="1"/>
              <a:t>Calentamiento</a:t>
            </a:r>
            <a:r>
              <a:rPr dirty="0"/>
              <a:t> global: </a:t>
            </a:r>
            <a:r>
              <a:rPr dirty="0" err="1"/>
              <a:t>aire</a:t>
            </a:r>
            <a:r>
              <a:rPr dirty="0"/>
              <a:t> y </a:t>
            </a:r>
            <a:r>
              <a:rPr dirty="0" err="1"/>
              <a:t>agua</a:t>
            </a:r>
            <a:r>
              <a:rPr dirty="0"/>
              <a:t> </a:t>
            </a:r>
            <a:r>
              <a:rPr dirty="0" err="1"/>
              <a:t>más</a:t>
            </a:r>
            <a:r>
              <a:rPr dirty="0"/>
              <a:t> </a:t>
            </a:r>
            <a:r>
              <a:rPr dirty="0" err="1"/>
              <a:t>calientes</a:t>
            </a:r>
            <a:endParaRPr dirty="0"/>
          </a:p>
          <a:p>
            <a:pPr rtl="0">
              <a:spcAft>
                <a:spcPts val="2400"/>
              </a:spcAft>
            </a:pPr>
            <a:r>
              <a:rPr dirty="0"/>
              <a:t>¿</a:t>
            </a:r>
            <a:r>
              <a:rPr dirty="0" err="1"/>
              <a:t>Qué</a:t>
            </a:r>
            <a:r>
              <a:rPr dirty="0"/>
              <a:t> </a:t>
            </a:r>
            <a:r>
              <a:rPr dirty="0" err="1"/>
              <a:t>efectos</a:t>
            </a:r>
            <a:r>
              <a:rPr dirty="0"/>
              <a:t> </a:t>
            </a:r>
            <a:r>
              <a:rPr dirty="0" err="1"/>
              <a:t>esperarías</a:t>
            </a:r>
            <a:r>
              <a:rPr dirty="0"/>
              <a:t>?</a:t>
            </a:r>
          </a:p>
          <a:p>
            <a:pPr lvl="1" rtl="0">
              <a:spcAft>
                <a:spcPts val="2400"/>
              </a:spcAft>
            </a:pPr>
            <a:r>
              <a:rPr dirty="0" err="1"/>
              <a:t>Piensa</a:t>
            </a:r>
            <a:r>
              <a:rPr dirty="0"/>
              <a:t> </a:t>
            </a:r>
            <a:r>
              <a:rPr dirty="0" err="1"/>
              <a:t>en</a:t>
            </a:r>
            <a:r>
              <a:rPr dirty="0"/>
              <a:t> el </a:t>
            </a:r>
            <a:r>
              <a:rPr dirty="0" err="1"/>
              <a:t>ciclo</a:t>
            </a:r>
            <a:r>
              <a:rPr dirty="0"/>
              <a:t> del </a:t>
            </a:r>
            <a:r>
              <a:rPr dirty="0" err="1"/>
              <a:t>agua</a:t>
            </a:r>
            <a:r>
              <a:rPr dirty="0"/>
              <a:t>, el </a:t>
            </a:r>
            <a:r>
              <a:rPr dirty="0" err="1"/>
              <a:t>experimento</a:t>
            </a:r>
            <a:r>
              <a:rPr dirty="0"/>
              <a:t> de la </a:t>
            </a:r>
            <a:r>
              <a:rPr dirty="0" err="1"/>
              <a:t>evaporación</a:t>
            </a:r>
            <a:endParaRPr dirty="0"/>
          </a:p>
        </p:txBody>
      </p:sp>
    </p:spTree>
    <p:extLst>
      <p:ext uri="{BB962C8B-B14F-4D97-AF65-F5344CB8AC3E}">
        <p14:creationId xmlns="" xmlns:p14="http://schemas.microsoft.com/office/powerpoint/2010/main" val="79296821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Screen Shot 2015-01-13 at 11.54.47 AM.png"/>
          <p:cNvPicPr>
            <a:picLocks noChangeAspect="1"/>
          </p:cNvPicPr>
          <p:nvPr/>
        </p:nvPicPr>
        <p:blipFill>
          <a:blip r:embed="rId3"/>
          <a:stretch>
            <a:fillRect/>
          </a:stretch>
        </p:blipFill>
        <p:spPr>
          <a:xfrm>
            <a:off x="2270532" y="152400"/>
            <a:ext cx="4282668" cy="6440224"/>
          </a:xfrm>
          <a:prstGeom prst="rect">
            <a:avLst/>
          </a:prstGeom>
        </p:spPr>
      </p:pic>
    </p:spTree>
    <p:extLst>
      <p:ext uri="{BB962C8B-B14F-4D97-AF65-F5344CB8AC3E}">
        <p14:creationId xmlns="" xmlns:p14="http://schemas.microsoft.com/office/powerpoint/2010/main" val="134292627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dirty="0" err="1"/>
              <a:t>Reglas</a:t>
            </a:r>
            <a:r>
              <a:rPr dirty="0"/>
              <a:t> del </a:t>
            </a:r>
            <a:r>
              <a:rPr dirty="0" err="1"/>
              <a:t>juego</a:t>
            </a:r>
            <a:endParaRPr dirty="0"/>
          </a:p>
        </p:txBody>
      </p:sp>
      <p:sp>
        <p:nvSpPr>
          <p:cNvPr id="6" name="TextBox 5"/>
          <p:cNvSpPr txBox="1"/>
          <p:nvPr/>
        </p:nvSpPr>
        <p:spPr>
          <a:xfrm>
            <a:off x="457200" y="1417638"/>
            <a:ext cx="8382000" cy="5078313"/>
          </a:xfrm>
          <a:prstGeom prst="rect">
            <a:avLst/>
          </a:prstGeom>
          <a:noFill/>
        </p:spPr>
        <p:txBody>
          <a:bodyPr wrap="square" rtlCol="0">
            <a:spAutoFit/>
          </a:bodyPr>
          <a:lstStyle/>
          <a:p>
            <a:pPr marL="457200" lvl="0" indent="-457200" rtl="0">
              <a:buFont typeface="+mj-lt"/>
              <a:buAutoNum type="arabicPeriod"/>
            </a:pPr>
            <a:r>
              <a:rPr dirty="0">
                <a:latin typeface="Avenir Black"/>
                <a:cs typeface="Avenir Black"/>
              </a:rPr>
              <a:t>Lanza el dado para </a:t>
            </a:r>
            <a:r>
              <a:rPr dirty="0" err="1">
                <a:latin typeface="Avenir Black"/>
                <a:cs typeface="Avenir Black"/>
              </a:rPr>
              <a:t>determinar</a:t>
            </a:r>
            <a:r>
              <a:rPr dirty="0">
                <a:latin typeface="Avenir Black"/>
                <a:cs typeface="Avenir Black"/>
              </a:rPr>
              <a:t> </a:t>
            </a:r>
            <a:r>
              <a:rPr dirty="0" err="1">
                <a:latin typeface="Avenir Black"/>
                <a:cs typeface="Avenir Black"/>
              </a:rPr>
              <a:t>quién</a:t>
            </a:r>
            <a:r>
              <a:rPr dirty="0">
                <a:latin typeface="Avenir Black"/>
                <a:cs typeface="Avenir Black"/>
              </a:rPr>
              <a:t> </a:t>
            </a:r>
            <a:r>
              <a:rPr dirty="0" err="1">
                <a:latin typeface="Avenir Black"/>
                <a:cs typeface="Avenir Black"/>
              </a:rPr>
              <a:t>empieza</a:t>
            </a:r>
            <a:r>
              <a:rPr dirty="0">
                <a:latin typeface="Avenir Black"/>
                <a:cs typeface="Avenir Black"/>
              </a:rPr>
              <a:t> el </a:t>
            </a:r>
            <a:r>
              <a:rPr dirty="0" err="1">
                <a:latin typeface="Avenir Black"/>
                <a:cs typeface="Avenir Black"/>
              </a:rPr>
              <a:t>juego</a:t>
            </a:r>
            <a:r>
              <a:rPr dirty="0">
                <a:latin typeface="Avenir Black"/>
                <a:cs typeface="Avenir Black"/>
              </a:rPr>
              <a:t>.</a:t>
            </a:r>
          </a:p>
          <a:p>
            <a:pPr marL="457200" lvl="0" indent="-457200" rtl="0">
              <a:buFont typeface="+mj-lt"/>
              <a:buAutoNum type="arabicPeriod"/>
            </a:pPr>
            <a:r>
              <a:rPr dirty="0">
                <a:latin typeface="Avenir Black"/>
                <a:cs typeface="Avenir Black"/>
              </a:rPr>
              <a:t>El </a:t>
            </a:r>
            <a:r>
              <a:rPr dirty="0" err="1">
                <a:latin typeface="Avenir Black"/>
                <a:cs typeface="Avenir Black"/>
              </a:rPr>
              <a:t>jugador</a:t>
            </a:r>
            <a:r>
              <a:rPr dirty="0">
                <a:latin typeface="Avenir Black"/>
                <a:cs typeface="Avenir Black"/>
              </a:rPr>
              <a:t> </a:t>
            </a:r>
            <a:r>
              <a:rPr dirty="0" err="1">
                <a:latin typeface="Avenir Black"/>
                <a:cs typeface="Avenir Black"/>
              </a:rPr>
              <a:t>que</a:t>
            </a:r>
            <a:r>
              <a:rPr dirty="0">
                <a:latin typeface="Avenir Black"/>
                <a:cs typeface="Avenir Black"/>
              </a:rPr>
              <a:t> </a:t>
            </a:r>
            <a:r>
              <a:rPr dirty="0" err="1">
                <a:latin typeface="Avenir Black"/>
                <a:cs typeface="Avenir Black"/>
              </a:rPr>
              <a:t>saca</a:t>
            </a:r>
            <a:r>
              <a:rPr dirty="0">
                <a:latin typeface="Avenir Black"/>
                <a:cs typeface="Avenir Black"/>
              </a:rPr>
              <a:t> el </a:t>
            </a:r>
            <a:r>
              <a:rPr dirty="0" err="1">
                <a:latin typeface="Avenir Black"/>
                <a:cs typeface="Avenir Black"/>
              </a:rPr>
              <a:t>número</a:t>
            </a:r>
            <a:r>
              <a:rPr dirty="0">
                <a:latin typeface="Avenir Black"/>
                <a:cs typeface="Avenir Black"/>
              </a:rPr>
              <a:t> </a:t>
            </a:r>
            <a:r>
              <a:rPr dirty="0" err="1">
                <a:latin typeface="Avenir Black"/>
                <a:cs typeface="Avenir Black"/>
              </a:rPr>
              <a:t>más</a:t>
            </a:r>
            <a:r>
              <a:rPr dirty="0">
                <a:latin typeface="Avenir Black"/>
                <a:cs typeface="Avenir Black"/>
              </a:rPr>
              <a:t> alto </a:t>
            </a:r>
            <a:r>
              <a:rPr dirty="0" err="1">
                <a:latin typeface="Avenir Black"/>
                <a:cs typeface="Avenir Black"/>
              </a:rPr>
              <a:t>juega</a:t>
            </a:r>
            <a:r>
              <a:rPr dirty="0">
                <a:latin typeface="Avenir Black"/>
                <a:cs typeface="Avenir Black"/>
              </a:rPr>
              <a:t> primero.</a:t>
            </a:r>
          </a:p>
          <a:p>
            <a:pPr marL="457200" lvl="0" indent="-457200" rtl="0">
              <a:buFont typeface="+mj-lt"/>
              <a:buAutoNum type="arabicPeriod"/>
            </a:pPr>
            <a:r>
              <a:rPr dirty="0">
                <a:latin typeface="Avenir Black"/>
                <a:cs typeface="Avenir Black"/>
              </a:rPr>
              <a:t>Los </a:t>
            </a:r>
            <a:r>
              <a:rPr dirty="0" err="1">
                <a:latin typeface="Avenir Black"/>
                <a:cs typeface="Avenir Black"/>
              </a:rPr>
              <a:t>jugadores</a:t>
            </a:r>
            <a:r>
              <a:rPr dirty="0">
                <a:latin typeface="Avenir Black"/>
                <a:cs typeface="Avenir Black"/>
              </a:rPr>
              <a:t> </a:t>
            </a:r>
            <a:r>
              <a:rPr dirty="0" err="1">
                <a:latin typeface="Avenir Black"/>
                <a:cs typeface="Avenir Black"/>
              </a:rPr>
              <a:t>siguen</a:t>
            </a:r>
            <a:r>
              <a:rPr dirty="0">
                <a:latin typeface="Avenir Black"/>
                <a:cs typeface="Avenir Black"/>
              </a:rPr>
              <a:t> </a:t>
            </a:r>
            <a:r>
              <a:rPr dirty="0" err="1">
                <a:latin typeface="Avenir Black"/>
                <a:cs typeface="Avenir Black"/>
              </a:rPr>
              <a:t>su</a:t>
            </a:r>
            <a:r>
              <a:rPr dirty="0">
                <a:latin typeface="Avenir Black"/>
                <a:cs typeface="Avenir Black"/>
              </a:rPr>
              <a:t> </a:t>
            </a:r>
            <a:r>
              <a:rPr dirty="0" err="1">
                <a:latin typeface="Avenir Black"/>
                <a:cs typeface="Avenir Black"/>
              </a:rPr>
              <a:t>turno</a:t>
            </a:r>
            <a:r>
              <a:rPr dirty="0">
                <a:latin typeface="Avenir Black"/>
                <a:cs typeface="Avenir Black"/>
              </a:rPr>
              <a:t> de </a:t>
            </a:r>
            <a:r>
              <a:rPr dirty="0" err="1">
                <a:latin typeface="Avenir Black"/>
                <a:cs typeface="Avenir Black"/>
              </a:rPr>
              <a:t>izquierda</a:t>
            </a:r>
            <a:r>
              <a:rPr dirty="0">
                <a:latin typeface="Avenir Black"/>
                <a:cs typeface="Avenir Black"/>
              </a:rPr>
              <a:t> a </a:t>
            </a:r>
            <a:r>
              <a:rPr dirty="0" err="1">
                <a:latin typeface="Avenir Black"/>
                <a:cs typeface="Avenir Black"/>
              </a:rPr>
              <a:t>derecha</a:t>
            </a:r>
            <a:r>
              <a:rPr dirty="0">
                <a:latin typeface="Avenir Black"/>
                <a:cs typeface="Avenir Black"/>
              </a:rPr>
              <a:t>.</a:t>
            </a:r>
          </a:p>
          <a:p>
            <a:pPr marL="457200" lvl="0" indent="-457200" rtl="0">
              <a:buFont typeface="+mj-lt"/>
              <a:buAutoNum type="arabicPeriod"/>
            </a:pPr>
            <a:r>
              <a:rPr dirty="0" err="1">
                <a:latin typeface="Avenir Black"/>
                <a:cs typeface="Avenir Black"/>
              </a:rPr>
              <a:t>Todos</a:t>
            </a:r>
            <a:r>
              <a:rPr dirty="0">
                <a:latin typeface="Avenir Black"/>
                <a:cs typeface="Avenir Black"/>
              </a:rPr>
              <a:t> los </a:t>
            </a:r>
            <a:r>
              <a:rPr dirty="0" err="1">
                <a:latin typeface="Avenir Black"/>
                <a:cs typeface="Avenir Black"/>
              </a:rPr>
              <a:t>jugadores</a:t>
            </a:r>
            <a:r>
              <a:rPr dirty="0">
                <a:latin typeface="Avenir Black"/>
                <a:cs typeface="Avenir Black"/>
              </a:rPr>
              <a:t> </a:t>
            </a:r>
            <a:r>
              <a:rPr dirty="0" err="1">
                <a:latin typeface="Avenir Black"/>
                <a:cs typeface="Avenir Black"/>
              </a:rPr>
              <a:t>comienzan</a:t>
            </a:r>
            <a:r>
              <a:rPr dirty="0">
                <a:latin typeface="Avenir Black"/>
                <a:cs typeface="Avenir Black"/>
              </a:rPr>
              <a:t> con </a:t>
            </a:r>
            <a:r>
              <a:rPr dirty="0" err="1">
                <a:latin typeface="Avenir Black"/>
                <a:cs typeface="Avenir Black"/>
              </a:rPr>
              <a:t>su</a:t>
            </a:r>
            <a:r>
              <a:rPr dirty="0">
                <a:latin typeface="Avenir Black"/>
                <a:cs typeface="Avenir Black"/>
              </a:rPr>
              <a:t> </a:t>
            </a:r>
            <a:r>
              <a:rPr dirty="0" err="1">
                <a:latin typeface="Avenir Black"/>
                <a:cs typeface="Avenir Black"/>
              </a:rPr>
              <a:t>ficha</a:t>
            </a:r>
            <a:r>
              <a:rPr dirty="0">
                <a:latin typeface="Avenir Black"/>
                <a:cs typeface="Avenir Black"/>
              </a:rPr>
              <a:t> </a:t>
            </a:r>
            <a:r>
              <a:rPr dirty="0" err="1">
                <a:latin typeface="Avenir Black"/>
                <a:cs typeface="Avenir Black"/>
              </a:rPr>
              <a:t>en</a:t>
            </a:r>
            <a:r>
              <a:rPr dirty="0">
                <a:latin typeface="Avenir Black"/>
                <a:cs typeface="Avenir Black"/>
              </a:rPr>
              <a:t> el </a:t>
            </a:r>
            <a:r>
              <a:rPr dirty="0" err="1">
                <a:latin typeface="Avenir Black"/>
                <a:cs typeface="Avenir Black"/>
              </a:rPr>
              <a:t>espacio</a:t>
            </a:r>
            <a:r>
              <a:rPr dirty="0">
                <a:latin typeface="Avenir Black"/>
                <a:cs typeface="Avenir Black"/>
              </a:rPr>
              <a:t> de </a:t>
            </a:r>
            <a:r>
              <a:rPr dirty="0" err="1">
                <a:latin typeface="Avenir Black"/>
                <a:cs typeface="Avenir Black"/>
              </a:rPr>
              <a:t>inicio</a:t>
            </a:r>
            <a:r>
              <a:rPr dirty="0">
                <a:latin typeface="Avenir Black"/>
                <a:cs typeface="Avenir Black"/>
              </a:rPr>
              <a:t>.</a:t>
            </a:r>
          </a:p>
          <a:p>
            <a:pPr marL="457200" lvl="0" indent="-457200" rtl="0">
              <a:buFont typeface="+mj-lt"/>
              <a:buAutoNum type="arabicPeriod"/>
            </a:pPr>
            <a:r>
              <a:rPr dirty="0">
                <a:latin typeface="Avenir Black"/>
                <a:cs typeface="Avenir Black"/>
              </a:rPr>
              <a:t>Lanza el dado y </a:t>
            </a:r>
            <a:r>
              <a:rPr dirty="0" err="1">
                <a:latin typeface="Avenir Black"/>
                <a:cs typeface="Avenir Black"/>
              </a:rPr>
              <a:t>mueve</a:t>
            </a:r>
            <a:r>
              <a:rPr dirty="0">
                <a:latin typeface="Avenir Black"/>
                <a:cs typeface="Avenir Black"/>
              </a:rPr>
              <a:t> la </a:t>
            </a:r>
            <a:r>
              <a:rPr dirty="0" err="1">
                <a:latin typeface="Avenir Black"/>
                <a:cs typeface="Avenir Black"/>
              </a:rPr>
              <a:t>ficha</a:t>
            </a:r>
            <a:r>
              <a:rPr dirty="0">
                <a:latin typeface="Avenir Black"/>
                <a:cs typeface="Avenir Black"/>
              </a:rPr>
              <a:t> el </a:t>
            </a:r>
            <a:r>
              <a:rPr dirty="0" err="1">
                <a:latin typeface="Avenir Black"/>
                <a:cs typeface="Avenir Black"/>
              </a:rPr>
              <a:t>número</a:t>
            </a:r>
            <a:r>
              <a:rPr dirty="0">
                <a:latin typeface="Avenir Black"/>
                <a:cs typeface="Avenir Black"/>
              </a:rPr>
              <a:t> de </a:t>
            </a:r>
            <a:r>
              <a:rPr dirty="0" err="1">
                <a:latin typeface="Avenir Black"/>
                <a:cs typeface="Avenir Black"/>
              </a:rPr>
              <a:t>espacios</a:t>
            </a:r>
            <a:r>
              <a:rPr dirty="0">
                <a:latin typeface="Avenir Black"/>
                <a:cs typeface="Avenir Black"/>
              </a:rPr>
              <a:t> </a:t>
            </a:r>
            <a:r>
              <a:rPr dirty="0" err="1">
                <a:latin typeface="Avenir Black"/>
                <a:cs typeface="Avenir Black"/>
              </a:rPr>
              <a:t>indicado</a:t>
            </a:r>
            <a:r>
              <a:rPr dirty="0">
                <a:latin typeface="Avenir Black"/>
                <a:cs typeface="Avenir Black"/>
              </a:rPr>
              <a:t>.</a:t>
            </a:r>
          </a:p>
          <a:p>
            <a:pPr marL="457200" lvl="0" indent="-457200" rtl="0">
              <a:buFont typeface="+mj-lt"/>
              <a:buAutoNum type="arabicPeriod"/>
            </a:pPr>
            <a:r>
              <a:rPr dirty="0" err="1">
                <a:latin typeface="Avenir Black"/>
                <a:cs typeface="Avenir Black"/>
              </a:rPr>
              <a:t>Cuando</a:t>
            </a:r>
            <a:r>
              <a:rPr dirty="0">
                <a:latin typeface="Avenir Black"/>
                <a:cs typeface="Avenir Black"/>
              </a:rPr>
              <a:t> un </a:t>
            </a:r>
            <a:r>
              <a:rPr dirty="0" err="1">
                <a:latin typeface="Avenir Black"/>
                <a:cs typeface="Avenir Black"/>
              </a:rPr>
              <a:t>jugador</a:t>
            </a:r>
            <a:r>
              <a:rPr dirty="0">
                <a:latin typeface="Avenir Black"/>
                <a:cs typeface="Avenir Black"/>
              </a:rPr>
              <a:t> </a:t>
            </a:r>
            <a:r>
              <a:rPr dirty="0" err="1">
                <a:latin typeface="Avenir Black"/>
                <a:cs typeface="Avenir Black"/>
              </a:rPr>
              <a:t>cae</a:t>
            </a:r>
            <a:r>
              <a:rPr dirty="0">
                <a:latin typeface="Avenir Black"/>
                <a:cs typeface="Avenir Black"/>
              </a:rPr>
              <a:t> </a:t>
            </a:r>
            <a:r>
              <a:rPr dirty="0" err="1">
                <a:latin typeface="Avenir Black"/>
                <a:cs typeface="Avenir Black"/>
              </a:rPr>
              <a:t>en</a:t>
            </a:r>
            <a:r>
              <a:rPr dirty="0">
                <a:latin typeface="Avenir Black"/>
                <a:cs typeface="Avenir Black"/>
              </a:rPr>
              <a:t> </a:t>
            </a:r>
            <a:r>
              <a:rPr dirty="0" err="1">
                <a:latin typeface="Avenir Black"/>
                <a:cs typeface="Avenir Black"/>
              </a:rPr>
              <a:t>una</a:t>
            </a:r>
            <a:r>
              <a:rPr dirty="0">
                <a:latin typeface="Avenir Black"/>
                <a:cs typeface="Avenir Black"/>
              </a:rPr>
              <a:t> </a:t>
            </a:r>
            <a:r>
              <a:rPr dirty="0" err="1">
                <a:latin typeface="Avenir Black"/>
                <a:cs typeface="Avenir Black"/>
              </a:rPr>
              <a:t>casilla</a:t>
            </a:r>
            <a:r>
              <a:rPr dirty="0">
                <a:latin typeface="Avenir Black"/>
                <a:cs typeface="Avenir Black"/>
              </a:rPr>
              <a:t> </a:t>
            </a:r>
            <a:r>
              <a:rPr dirty="0" err="1">
                <a:latin typeface="Avenir Black"/>
                <a:cs typeface="Avenir Black"/>
              </a:rPr>
              <a:t>en</a:t>
            </a:r>
            <a:r>
              <a:rPr dirty="0">
                <a:latin typeface="Avenir Black"/>
                <a:cs typeface="Avenir Black"/>
              </a:rPr>
              <a:t> la parte SUPERIOR de </a:t>
            </a:r>
            <a:r>
              <a:rPr dirty="0" err="1">
                <a:latin typeface="Avenir Black"/>
                <a:cs typeface="Avenir Black"/>
              </a:rPr>
              <a:t>una</a:t>
            </a:r>
            <a:r>
              <a:rPr dirty="0">
                <a:latin typeface="Avenir Black"/>
                <a:cs typeface="Avenir Black"/>
              </a:rPr>
              <a:t> </a:t>
            </a:r>
            <a:r>
              <a:rPr dirty="0" err="1">
                <a:latin typeface="Avenir Black"/>
                <a:cs typeface="Avenir Black"/>
              </a:rPr>
              <a:t>corriente</a:t>
            </a:r>
            <a:r>
              <a:rPr dirty="0">
                <a:latin typeface="Avenir Black"/>
                <a:cs typeface="Avenir Black"/>
              </a:rPr>
              <a:t>, el </a:t>
            </a:r>
            <a:r>
              <a:rPr dirty="0" err="1">
                <a:latin typeface="Avenir Black"/>
                <a:cs typeface="Avenir Black"/>
              </a:rPr>
              <a:t>jugador</a:t>
            </a:r>
            <a:r>
              <a:rPr dirty="0">
                <a:latin typeface="Avenir Black"/>
                <a:cs typeface="Avenir Black"/>
              </a:rPr>
              <a:t> </a:t>
            </a:r>
            <a:r>
              <a:rPr dirty="0" err="1">
                <a:latin typeface="Avenir Black"/>
                <a:cs typeface="Avenir Black"/>
              </a:rPr>
              <a:t>desciende</a:t>
            </a:r>
            <a:r>
              <a:rPr dirty="0">
                <a:latin typeface="Avenir Black"/>
                <a:cs typeface="Avenir Black"/>
              </a:rPr>
              <a:t> </a:t>
            </a:r>
            <a:r>
              <a:rPr dirty="0" err="1">
                <a:latin typeface="Avenir Black"/>
                <a:cs typeface="Avenir Black"/>
              </a:rPr>
              <a:t>en</a:t>
            </a:r>
            <a:r>
              <a:rPr dirty="0">
                <a:latin typeface="Avenir Black"/>
                <a:cs typeface="Avenir Black"/>
              </a:rPr>
              <a:t> </a:t>
            </a:r>
            <a:r>
              <a:rPr dirty="0" err="1">
                <a:latin typeface="Avenir Black"/>
                <a:cs typeface="Avenir Black"/>
              </a:rPr>
              <a:t>una</a:t>
            </a:r>
            <a:r>
              <a:rPr dirty="0">
                <a:latin typeface="Avenir Black"/>
                <a:cs typeface="Avenir Black"/>
              </a:rPr>
              <a:t> balsa </a:t>
            </a:r>
            <a:r>
              <a:rPr dirty="0" err="1">
                <a:latin typeface="Avenir Black"/>
                <a:cs typeface="Avenir Black"/>
              </a:rPr>
              <a:t>por</a:t>
            </a:r>
            <a:r>
              <a:rPr dirty="0">
                <a:latin typeface="Avenir Black"/>
                <a:cs typeface="Avenir Black"/>
              </a:rPr>
              <a:t> la </a:t>
            </a:r>
            <a:r>
              <a:rPr dirty="0" err="1">
                <a:latin typeface="Avenir Black"/>
                <a:cs typeface="Avenir Black"/>
              </a:rPr>
              <a:t>corriente</a:t>
            </a:r>
            <a:r>
              <a:rPr dirty="0">
                <a:latin typeface="Avenir Black"/>
                <a:cs typeface="Avenir Black"/>
              </a:rPr>
              <a:t> </a:t>
            </a:r>
            <a:r>
              <a:rPr dirty="0" err="1">
                <a:latin typeface="Avenir Black"/>
                <a:cs typeface="Avenir Black"/>
              </a:rPr>
              <a:t>moviendo</a:t>
            </a:r>
            <a:r>
              <a:rPr dirty="0">
                <a:latin typeface="Avenir Black"/>
                <a:cs typeface="Avenir Black"/>
              </a:rPr>
              <a:t> </a:t>
            </a:r>
            <a:r>
              <a:rPr dirty="0" err="1">
                <a:latin typeface="Avenir Black"/>
                <a:cs typeface="Avenir Black"/>
              </a:rPr>
              <a:t>su</a:t>
            </a:r>
            <a:r>
              <a:rPr dirty="0">
                <a:latin typeface="Avenir Black"/>
                <a:cs typeface="Avenir Black"/>
              </a:rPr>
              <a:t> </a:t>
            </a:r>
            <a:r>
              <a:rPr dirty="0" err="1">
                <a:latin typeface="Avenir Black"/>
                <a:cs typeface="Avenir Black"/>
              </a:rPr>
              <a:t>ficha</a:t>
            </a:r>
            <a:r>
              <a:rPr dirty="0">
                <a:latin typeface="Avenir Black"/>
                <a:cs typeface="Avenir Black"/>
              </a:rPr>
              <a:t> </a:t>
            </a:r>
            <a:r>
              <a:rPr dirty="0" err="1">
                <a:latin typeface="Avenir Black"/>
                <a:cs typeface="Avenir Black"/>
              </a:rPr>
              <a:t>hacia</a:t>
            </a:r>
            <a:r>
              <a:rPr dirty="0">
                <a:latin typeface="Avenir Black"/>
                <a:cs typeface="Avenir Black"/>
              </a:rPr>
              <a:t> </a:t>
            </a:r>
            <a:r>
              <a:rPr dirty="0" err="1">
                <a:latin typeface="Avenir Black"/>
                <a:cs typeface="Avenir Black"/>
              </a:rPr>
              <a:t>abajo</a:t>
            </a:r>
            <a:r>
              <a:rPr dirty="0">
                <a:latin typeface="Avenir Black"/>
                <a:cs typeface="Avenir Black"/>
              </a:rPr>
              <a:t>, hasta </a:t>
            </a:r>
            <a:r>
              <a:rPr dirty="0" err="1">
                <a:latin typeface="Avenir Black"/>
                <a:cs typeface="Avenir Black"/>
              </a:rPr>
              <a:t>llegar</a:t>
            </a:r>
            <a:r>
              <a:rPr dirty="0">
                <a:latin typeface="Avenir Black"/>
                <a:cs typeface="Avenir Black"/>
              </a:rPr>
              <a:t> a la parte inferior de la </a:t>
            </a:r>
            <a:r>
              <a:rPr dirty="0" err="1">
                <a:latin typeface="Avenir Black"/>
                <a:cs typeface="Avenir Black"/>
              </a:rPr>
              <a:t>corriente</a:t>
            </a:r>
            <a:r>
              <a:rPr dirty="0">
                <a:latin typeface="Avenir Black"/>
                <a:cs typeface="Avenir Black"/>
              </a:rPr>
              <a:t>.</a:t>
            </a:r>
          </a:p>
          <a:p>
            <a:pPr marL="457200" lvl="0" indent="-457200" rtl="0">
              <a:buFont typeface="+mj-lt"/>
              <a:buAutoNum type="arabicPeriod"/>
            </a:pPr>
            <a:r>
              <a:rPr dirty="0" err="1">
                <a:latin typeface="Avenir Black"/>
                <a:cs typeface="Avenir Black"/>
              </a:rPr>
              <a:t>Cuando</a:t>
            </a:r>
            <a:r>
              <a:rPr dirty="0">
                <a:latin typeface="Avenir Black"/>
                <a:cs typeface="Avenir Black"/>
              </a:rPr>
              <a:t> un </a:t>
            </a:r>
            <a:r>
              <a:rPr dirty="0" err="1">
                <a:latin typeface="Avenir Black"/>
                <a:cs typeface="Avenir Black"/>
              </a:rPr>
              <a:t>jugador</a:t>
            </a:r>
            <a:r>
              <a:rPr dirty="0">
                <a:latin typeface="Avenir Black"/>
                <a:cs typeface="Avenir Black"/>
              </a:rPr>
              <a:t> </a:t>
            </a:r>
            <a:r>
              <a:rPr dirty="0" err="1">
                <a:latin typeface="Avenir Black"/>
                <a:cs typeface="Avenir Black"/>
              </a:rPr>
              <a:t>cae</a:t>
            </a:r>
            <a:r>
              <a:rPr dirty="0">
                <a:latin typeface="Avenir Black"/>
                <a:cs typeface="Avenir Black"/>
              </a:rPr>
              <a:t> </a:t>
            </a:r>
            <a:r>
              <a:rPr dirty="0" err="1">
                <a:latin typeface="Avenir Black"/>
                <a:cs typeface="Avenir Black"/>
              </a:rPr>
              <a:t>en</a:t>
            </a:r>
            <a:r>
              <a:rPr dirty="0">
                <a:latin typeface="Avenir Black"/>
                <a:cs typeface="Avenir Black"/>
              </a:rPr>
              <a:t> </a:t>
            </a:r>
            <a:r>
              <a:rPr dirty="0" err="1">
                <a:latin typeface="Avenir Black"/>
                <a:cs typeface="Avenir Black"/>
              </a:rPr>
              <a:t>una</a:t>
            </a:r>
            <a:r>
              <a:rPr dirty="0">
                <a:latin typeface="Avenir Black"/>
                <a:cs typeface="Avenir Black"/>
              </a:rPr>
              <a:t> </a:t>
            </a:r>
            <a:r>
              <a:rPr dirty="0" err="1">
                <a:latin typeface="Avenir Black"/>
                <a:cs typeface="Avenir Black"/>
              </a:rPr>
              <a:t>casilla</a:t>
            </a:r>
            <a:r>
              <a:rPr dirty="0">
                <a:latin typeface="Avenir Black"/>
                <a:cs typeface="Avenir Black"/>
              </a:rPr>
              <a:t> </a:t>
            </a:r>
            <a:r>
              <a:rPr dirty="0" err="1">
                <a:latin typeface="Avenir Black"/>
                <a:cs typeface="Avenir Black"/>
              </a:rPr>
              <a:t>en</a:t>
            </a:r>
            <a:r>
              <a:rPr dirty="0">
                <a:latin typeface="Avenir Black"/>
                <a:cs typeface="Avenir Black"/>
              </a:rPr>
              <a:t> la parte INFERIOR de </a:t>
            </a:r>
            <a:r>
              <a:rPr dirty="0" err="1">
                <a:latin typeface="Avenir Black"/>
                <a:cs typeface="Avenir Black"/>
              </a:rPr>
              <a:t>una</a:t>
            </a:r>
            <a:r>
              <a:rPr dirty="0">
                <a:latin typeface="Avenir Black"/>
                <a:cs typeface="Avenir Black"/>
              </a:rPr>
              <a:t> </a:t>
            </a:r>
            <a:r>
              <a:rPr dirty="0" err="1">
                <a:latin typeface="Avenir Black"/>
                <a:cs typeface="Avenir Black"/>
              </a:rPr>
              <a:t>columna</a:t>
            </a:r>
            <a:r>
              <a:rPr dirty="0">
                <a:latin typeface="Avenir Black"/>
                <a:cs typeface="Avenir Black"/>
              </a:rPr>
              <a:t> de vapor, el </a:t>
            </a:r>
            <a:r>
              <a:rPr dirty="0" err="1">
                <a:latin typeface="Avenir Black"/>
                <a:cs typeface="Avenir Black"/>
              </a:rPr>
              <a:t>jugador</a:t>
            </a:r>
            <a:r>
              <a:rPr dirty="0">
                <a:latin typeface="Avenir Black"/>
                <a:cs typeface="Avenir Black"/>
              </a:rPr>
              <a:t> </a:t>
            </a:r>
            <a:r>
              <a:rPr dirty="0" err="1">
                <a:latin typeface="Avenir Black"/>
                <a:cs typeface="Avenir Black"/>
              </a:rPr>
              <a:t>asciende</a:t>
            </a:r>
            <a:r>
              <a:rPr dirty="0">
                <a:latin typeface="Avenir Black"/>
                <a:cs typeface="Avenir Black"/>
              </a:rPr>
              <a:t> </a:t>
            </a:r>
            <a:r>
              <a:rPr dirty="0" err="1">
                <a:latin typeface="Avenir Black"/>
                <a:cs typeface="Avenir Black"/>
              </a:rPr>
              <a:t>por</a:t>
            </a:r>
            <a:r>
              <a:rPr dirty="0">
                <a:latin typeface="Avenir Black"/>
                <a:cs typeface="Avenir Black"/>
              </a:rPr>
              <a:t> la </a:t>
            </a:r>
            <a:r>
              <a:rPr dirty="0" err="1">
                <a:latin typeface="Avenir Black"/>
                <a:cs typeface="Avenir Black"/>
              </a:rPr>
              <a:t>columna</a:t>
            </a:r>
            <a:r>
              <a:rPr dirty="0">
                <a:latin typeface="Avenir Black"/>
                <a:cs typeface="Avenir Black"/>
              </a:rPr>
              <a:t> de vapor </a:t>
            </a:r>
            <a:r>
              <a:rPr dirty="0" err="1">
                <a:latin typeface="Avenir Black"/>
                <a:cs typeface="Avenir Black"/>
              </a:rPr>
              <a:t>moviendo</a:t>
            </a:r>
            <a:r>
              <a:rPr dirty="0">
                <a:latin typeface="Avenir Black"/>
                <a:cs typeface="Avenir Black"/>
              </a:rPr>
              <a:t> </a:t>
            </a:r>
            <a:r>
              <a:rPr dirty="0" err="1">
                <a:latin typeface="Avenir Black"/>
                <a:cs typeface="Avenir Black"/>
              </a:rPr>
              <a:t>su</a:t>
            </a:r>
            <a:r>
              <a:rPr dirty="0">
                <a:latin typeface="Avenir Black"/>
                <a:cs typeface="Avenir Black"/>
              </a:rPr>
              <a:t> </a:t>
            </a:r>
            <a:r>
              <a:rPr dirty="0" err="1">
                <a:latin typeface="Avenir Black"/>
                <a:cs typeface="Avenir Black"/>
              </a:rPr>
              <a:t>ficha</a:t>
            </a:r>
            <a:r>
              <a:rPr dirty="0">
                <a:latin typeface="Avenir Black"/>
                <a:cs typeface="Avenir Black"/>
              </a:rPr>
              <a:t> </a:t>
            </a:r>
            <a:r>
              <a:rPr dirty="0" err="1">
                <a:latin typeface="Avenir Black"/>
                <a:cs typeface="Avenir Black"/>
              </a:rPr>
              <a:t>hacia</a:t>
            </a:r>
            <a:r>
              <a:rPr dirty="0">
                <a:latin typeface="Avenir Black"/>
                <a:cs typeface="Avenir Black"/>
              </a:rPr>
              <a:t> </a:t>
            </a:r>
            <a:r>
              <a:rPr dirty="0" err="1">
                <a:latin typeface="Avenir Black"/>
                <a:cs typeface="Avenir Black"/>
              </a:rPr>
              <a:t>arriba</a:t>
            </a:r>
            <a:r>
              <a:rPr dirty="0">
                <a:latin typeface="Avenir Black"/>
                <a:cs typeface="Avenir Black"/>
              </a:rPr>
              <a:t>, hasta </a:t>
            </a:r>
            <a:r>
              <a:rPr dirty="0" err="1">
                <a:latin typeface="Avenir Black"/>
                <a:cs typeface="Avenir Black"/>
              </a:rPr>
              <a:t>llegar</a:t>
            </a:r>
            <a:r>
              <a:rPr dirty="0">
                <a:latin typeface="Avenir Black"/>
                <a:cs typeface="Avenir Black"/>
              </a:rPr>
              <a:t> a la parte superior de la </a:t>
            </a:r>
            <a:r>
              <a:rPr dirty="0" err="1">
                <a:latin typeface="Avenir Black"/>
                <a:cs typeface="Avenir Black"/>
              </a:rPr>
              <a:t>columna</a:t>
            </a:r>
            <a:r>
              <a:rPr dirty="0">
                <a:latin typeface="Avenir Black"/>
                <a:cs typeface="Avenir Black"/>
              </a:rPr>
              <a:t> de vapor.</a:t>
            </a:r>
          </a:p>
          <a:p>
            <a:pPr marL="457200" lvl="0" indent="-457200" rtl="0">
              <a:buFont typeface="+mj-lt"/>
              <a:buAutoNum type="arabicPeriod"/>
            </a:pPr>
            <a:r>
              <a:rPr dirty="0">
                <a:latin typeface="Avenir Black"/>
                <a:cs typeface="Avenir Black"/>
              </a:rPr>
              <a:t>Las </a:t>
            </a:r>
            <a:r>
              <a:rPr dirty="0" err="1">
                <a:latin typeface="Avenir Black"/>
                <a:cs typeface="Avenir Black"/>
              </a:rPr>
              <a:t>casillas</a:t>
            </a:r>
            <a:r>
              <a:rPr dirty="0">
                <a:latin typeface="Avenir Black"/>
                <a:cs typeface="Avenir Black"/>
              </a:rPr>
              <a:t> sin </a:t>
            </a:r>
            <a:r>
              <a:rPr dirty="0" err="1">
                <a:latin typeface="Avenir Black"/>
                <a:cs typeface="Avenir Black"/>
              </a:rPr>
              <a:t>figuras</a:t>
            </a:r>
            <a:r>
              <a:rPr dirty="0">
                <a:latin typeface="Avenir Black"/>
                <a:cs typeface="Avenir Black"/>
              </a:rPr>
              <a:t> son </a:t>
            </a:r>
            <a:r>
              <a:rPr dirty="0" err="1">
                <a:latin typeface="Avenir Black"/>
                <a:cs typeface="Avenir Black"/>
              </a:rPr>
              <a:t>casillas</a:t>
            </a:r>
            <a:r>
              <a:rPr dirty="0">
                <a:latin typeface="Avenir Black"/>
                <a:cs typeface="Avenir Black"/>
              </a:rPr>
              <a:t> </a:t>
            </a:r>
            <a:r>
              <a:rPr dirty="0" err="1">
                <a:latin typeface="Avenir Black"/>
                <a:cs typeface="Avenir Black"/>
              </a:rPr>
              <a:t>normales</a:t>
            </a:r>
            <a:r>
              <a:rPr dirty="0">
                <a:latin typeface="Avenir Black"/>
                <a:cs typeface="Avenir Black"/>
              </a:rPr>
              <a:t> </a:t>
            </a:r>
            <a:r>
              <a:rPr dirty="0" err="1">
                <a:latin typeface="Avenir Black"/>
                <a:cs typeface="Avenir Black"/>
              </a:rPr>
              <a:t>que</a:t>
            </a:r>
            <a:r>
              <a:rPr dirty="0">
                <a:latin typeface="Avenir Black"/>
                <a:cs typeface="Avenir Black"/>
              </a:rPr>
              <a:t> no </a:t>
            </a:r>
            <a:r>
              <a:rPr dirty="0" err="1">
                <a:latin typeface="Avenir Black"/>
                <a:cs typeface="Avenir Black"/>
              </a:rPr>
              <a:t>requieren</a:t>
            </a:r>
            <a:r>
              <a:rPr dirty="0">
                <a:latin typeface="Avenir Black"/>
                <a:cs typeface="Avenir Black"/>
              </a:rPr>
              <a:t> </a:t>
            </a:r>
            <a:r>
              <a:rPr dirty="0" err="1">
                <a:latin typeface="Avenir Black"/>
                <a:cs typeface="Avenir Black"/>
              </a:rPr>
              <a:t>ninguna</a:t>
            </a:r>
            <a:r>
              <a:rPr dirty="0">
                <a:latin typeface="Avenir Black"/>
                <a:cs typeface="Avenir Black"/>
              </a:rPr>
              <a:t> </a:t>
            </a:r>
            <a:r>
              <a:rPr dirty="0" err="1">
                <a:latin typeface="Avenir Black"/>
                <a:cs typeface="Avenir Black"/>
              </a:rPr>
              <a:t>acción</a:t>
            </a:r>
            <a:r>
              <a:rPr dirty="0">
                <a:latin typeface="Avenir Black"/>
                <a:cs typeface="Avenir Black"/>
              </a:rPr>
              <a:t>.</a:t>
            </a:r>
          </a:p>
          <a:p>
            <a:pPr marL="457200" lvl="0" indent="-457200" rtl="0">
              <a:buFont typeface="+mj-lt"/>
              <a:buAutoNum type="arabicPeriod"/>
            </a:pPr>
            <a:r>
              <a:rPr dirty="0">
                <a:latin typeface="Avenir Black"/>
                <a:cs typeface="Avenir Black"/>
              </a:rPr>
              <a:t>Dos o </a:t>
            </a:r>
            <a:r>
              <a:rPr dirty="0" err="1">
                <a:latin typeface="Avenir Black"/>
                <a:cs typeface="Avenir Black"/>
              </a:rPr>
              <a:t>más</a:t>
            </a:r>
            <a:r>
              <a:rPr dirty="0">
                <a:latin typeface="Avenir Black"/>
                <a:cs typeface="Avenir Black"/>
              </a:rPr>
              <a:t> </a:t>
            </a:r>
            <a:r>
              <a:rPr dirty="0" err="1">
                <a:latin typeface="Avenir Black"/>
                <a:cs typeface="Avenir Black"/>
              </a:rPr>
              <a:t>jugadores</a:t>
            </a:r>
            <a:r>
              <a:rPr dirty="0">
                <a:latin typeface="Avenir Black"/>
                <a:cs typeface="Avenir Black"/>
              </a:rPr>
              <a:t> </a:t>
            </a:r>
            <a:r>
              <a:rPr dirty="0" err="1">
                <a:latin typeface="Avenir Black"/>
                <a:cs typeface="Avenir Black"/>
              </a:rPr>
              <a:t>pueden</a:t>
            </a:r>
            <a:r>
              <a:rPr dirty="0">
                <a:latin typeface="Avenir Black"/>
                <a:cs typeface="Avenir Black"/>
              </a:rPr>
              <a:t> </a:t>
            </a:r>
            <a:r>
              <a:rPr dirty="0" err="1">
                <a:latin typeface="Avenir Black"/>
                <a:cs typeface="Avenir Black"/>
              </a:rPr>
              <a:t>detenerse</a:t>
            </a:r>
            <a:r>
              <a:rPr dirty="0">
                <a:latin typeface="Avenir Black"/>
                <a:cs typeface="Avenir Black"/>
              </a:rPr>
              <a:t> </a:t>
            </a:r>
            <a:r>
              <a:rPr dirty="0" err="1">
                <a:latin typeface="Avenir Black"/>
                <a:cs typeface="Avenir Black"/>
              </a:rPr>
              <a:t>en</a:t>
            </a:r>
            <a:r>
              <a:rPr dirty="0">
                <a:latin typeface="Avenir Black"/>
                <a:cs typeface="Avenir Black"/>
              </a:rPr>
              <a:t> la </a:t>
            </a:r>
            <a:r>
              <a:rPr dirty="0" err="1">
                <a:latin typeface="Avenir Black"/>
                <a:cs typeface="Avenir Black"/>
              </a:rPr>
              <a:t>misma</a:t>
            </a:r>
            <a:r>
              <a:rPr dirty="0">
                <a:latin typeface="Avenir Black"/>
                <a:cs typeface="Avenir Black"/>
              </a:rPr>
              <a:t> </a:t>
            </a:r>
            <a:r>
              <a:rPr dirty="0" err="1">
                <a:latin typeface="Avenir Black"/>
                <a:cs typeface="Avenir Black"/>
              </a:rPr>
              <a:t>casilla</a:t>
            </a:r>
            <a:r>
              <a:rPr dirty="0">
                <a:latin typeface="Avenir Black"/>
                <a:cs typeface="Avenir Black"/>
              </a:rPr>
              <a:t> a la </a:t>
            </a:r>
            <a:r>
              <a:rPr dirty="0" err="1">
                <a:latin typeface="Avenir Black"/>
                <a:cs typeface="Avenir Black"/>
              </a:rPr>
              <a:t>vez</a:t>
            </a:r>
            <a:r>
              <a:rPr dirty="0">
                <a:latin typeface="Avenir Black"/>
                <a:cs typeface="Avenir Black"/>
              </a:rPr>
              <a:t>.</a:t>
            </a:r>
          </a:p>
          <a:p>
            <a:pPr marL="457200" lvl="0" indent="-457200" rtl="0">
              <a:buFont typeface="+mj-lt"/>
              <a:buAutoNum type="arabicPeriod"/>
            </a:pPr>
            <a:r>
              <a:rPr dirty="0">
                <a:latin typeface="Avenir Black"/>
                <a:cs typeface="Avenir Black"/>
              </a:rPr>
              <a:t>El primer </a:t>
            </a:r>
            <a:r>
              <a:rPr dirty="0" err="1">
                <a:latin typeface="Avenir Black"/>
                <a:cs typeface="Avenir Black"/>
              </a:rPr>
              <a:t>jugador</a:t>
            </a:r>
            <a:r>
              <a:rPr dirty="0">
                <a:latin typeface="Avenir Black"/>
                <a:cs typeface="Avenir Black"/>
              </a:rPr>
              <a:t> </a:t>
            </a:r>
            <a:r>
              <a:rPr dirty="0" err="1">
                <a:latin typeface="Avenir Black"/>
                <a:cs typeface="Avenir Black"/>
              </a:rPr>
              <a:t>en</a:t>
            </a:r>
            <a:r>
              <a:rPr dirty="0">
                <a:latin typeface="Avenir Black"/>
                <a:cs typeface="Avenir Black"/>
              </a:rPr>
              <a:t> </a:t>
            </a:r>
            <a:r>
              <a:rPr dirty="0" err="1">
                <a:latin typeface="Avenir Black"/>
                <a:cs typeface="Avenir Black"/>
              </a:rPr>
              <a:t>cruzar</a:t>
            </a:r>
            <a:r>
              <a:rPr dirty="0">
                <a:latin typeface="Avenir Black"/>
                <a:cs typeface="Avenir Black"/>
              </a:rPr>
              <a:t> la </a:t>
            </a:r>
            <a:r>
              <a:rPr dirty="0" err="1">
                <a:latin typeface="Avenir Black"/>
                <a:cs typeface="Avenir Black"/>
              </a:rPr>
              <a:t>casilla</a:t>
            </a:r>
            <a:r>
              <a:rPr dirty="0">
                <a:latin typeface="Avenir Black"/>
                <a:cs typeface="Avenir Black"/>
              </a:rPr>
              <a:t> de fin </a:t>
            </a:r>
            <a:r>
              <a:rPr dirty="0" err="1">
                <a:latin typeface="Avenir Black"/>
                <a:cs typeface="Avenir Black"/>
              </a:rPr>
              <a:t>gana</a:t>
            </a:r>
            <a:r>
              <a:rPr dirty="0">
                <a:latin typeface="Avenir Black"/>
                <a:cs typeface="Avenir Black"/>
              </a:rPr>
              <a:t> el </a:t>
            </a:r>
            <a:r>
              <a:rPr dirty="0" err="1">
                <a:latin typeface="Avenir Black"/>
                <a:cs typeface="Avenir Black"/>
              </a:rPr>
              <a:t>juego</a:t>
            </a:r>
            <a:r>
              <a:rPr dirty="0">
                <a:latin typeface="Avenir Black"/>
                <a:cs typeface="Avenir Black"/>
              </a:rPr>
              <a:t>; no se </a:t>
            </a:r>
            <a:r>
              <a:rPr dirty="0" err="1">
                <a:latin typeface="Avenir Black"/>
                <a:cs typeface="Avenir Black"/>
              </a:rPr>
              <a:t>requiere</a:t>
            </a:r>
            <a:r>
              <a:rPr dirty="0">
                <a:latin typeface="Avenir Black"/>
                <a:cs typeface="Avenir Black"/>
              </a:rPr>
              <a:t> el lance </a:t>
            </a:r>
            <a:r>
              <a:rPr dirty="0" err="1">
                <a:latin typeface="Avenir Black"/>
                <a:cs typeface="Avenir Black"/>
              </a:rPr>
              <a:t>exacto</a:t>
            </a:r>
            <a:r>
              <a:rPr dirty="0">
                <a:latin typeface="Avenir Black"/>
                <a:cs typeface="Avenir Black"/>
              </a:rPr>
              <a:t> del dado</a:t>
            </a:r>
            <a:r>
              <a:rPr dirty="0" smtClean="0">
                <a:latin typeface="Avenir Black"/>
                <a:cs typeface="Avenir Black"/>
              </a:rPr>
              <a:t>.</a:t>
            </a:r>
            <a:endParaRPr lang="en-US" dirty="0">
              <a:latin typeface="Avenir Black"/>
              <a:cs typeface="Avenir Black"/>
            </a:endParaRPr>
          </a:p>
        </p:txBody>
      </p:sp>
    </p:spTree>
    <p:extLst>
      <p:ext uri="{BB962C8B-B14F-4D97-AF65-F5344CB8AC3E}">
        <p14:creationId xmlns="" xmlns:p14="http://schemas.microsoft.com/office/powerpoint/2010/main" val="347190141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rtl="0"/>
            <a:r>
              <a:rPr/>
              <a:t>Efectos del cambio climático</a:t>
            </a:r>
          </a:p>
        </p:txBody>
      </p:sp>
      <p:sp>
        <p:nvSpPr>
          <p:cNvPr id="3" name="Content Placeholder 2"/>
          <p:cNvSpPr>
            <a:spLocks noGrp="1"/>
          </p:cNvSpPr>
          <p:nvPr>
            <p:ph idx="1"/>
          </p:nvPr>
        </p:nvSpPr>
        <p:spPr>
          <a:xfrm>
            <a:off x="457200" y="1600200"/>
            <a:ext cx="8229600" cy="4504310"/>
          </a:xfrm>
        </p:spPr>
        <p:txBody>
          <a:bodyPr>
            <a:spAutoFit/>
          </a:bodyPr>
          <a:lstStyle/>
          <a:p>
            <a:pPr rtl="0">
              <a:lnSpc>
                <a:spcPct val="110000"/>
              </a:lnSpc>
            </a:pPr>
            <a:r>
              <a:rPr sz="2700" dirty="0" err="1"/>
              <a:t>Aumento</a:t>
            </a:r>
            <a:r>
              <a:rPr sz="2700" dirty="0"/>
              <a:t> de la </a:t>
            </a:r>
            <a:r>
              <a:rPr sz="2700" dirty="0" err="1"/>
              <a:t>velocidad</a:t>
            </a:r>
            <a:r>
              <a:rPr sz="2700" dirty="0"/>
              <a:t> de la </a:t>
            </a:r>
            <a:r>
              <a:rPr sz="2700" dirty="0" err="1"/>
              <a:t>evaporación</a:t>
            </a:r>
            <a:r>
              <a:rPr sz="2700" dirty="0"/>
              <a:t> a la </a:t>
            </a:r>
            <a:r>
              <a:rPr sz="2700" dirty="0" err="1"/>
              <a:t>atmósfera</a:t>
            </a:r>
            <a:endParaRPr sz="2700" dirty="0"/>
          </a:p>
          <a:p>
            <a:pPr rtl="0">
              <a:lnSpc>
                <a:spcPct val="110000"/>
              </a:lnSpc>
            </a:pPr>
            <a:r>
              <a:rPr sz="2700" dirty="0" err="1"/>
              <a:t>Más</a:t>
            </a:r>
            <a:r>
              <a:rPr sz="2700" dirty="0"/>
              <a:t> </a:t>
            </a:r>
            <a:r>
              <a:rPr sz="2700" dirty="0" err="1"/>
              <a:t>sequías</a:t>
            </a:r>
            <a:r>
              <a:rPr sz="2700" dirty="0"/>
              <a:t> </a:t>
            </a:r>
            <a:r>
              <a:rPr sz="2700" dirty="0" err="1"/>
              <a:t>fuertes</a:t>
            </a:r>
            <a:r>
              <a:rPr sz="2700" dirty="0"/>
              <a:t> </a:t>
            </a:r>
            <a:r>
              <a:rPr sz="2700" dirty="0" err="1"/>
              <a:t>en</a:t>
            </a:r>
            <a:r>
              <a:rPr sz="2700" dirty="0"/>
              <a:t> </a:t>
            </a:r>
            <a:r>
              <a:rPr sz="2700" dirty="0" err="1"/>
              <a:t>algunas</a:t>
            </a:r>
            <a:r>
              <a:rPr sz="2700" dirty="0"/>
              <a:t> </a:t>
            </a:r>
            <a:r>
              <a:rPr sz="2700" dirty="0" err="1"/>
              <a:t>zonas</a:t>
            </a:r>
            <a:endParaRPr sz="2700" dirty="0"/>
          </a:p>
          <a:p>
            <a:pPr rtl="0">
              <a:lnSpc>
                <a:spcPct val="110000"/>
              </a:lnSpc>
            </a:pPr>
            <a:r>
              <a:rPr sz="2700" dirty="0" err="1"/>
              <a:t>Aumento</a:t>
            </a:r>
            <a:r>
              <a:rPr sz="2700" dirty="0"/>
              <a:t> de </a:t>
            </a:r>
            <a:r>
              <a:rPr sz="2700" dirty="0" err="1"/>
              <a:t>las</a:t>
            </a:r>
            <a:r>
              <a:rPr sz="2700" dirty="0"/>
              <a:t> </a:t>
            </a:r>
            <a:r>
              <a:rPr sz="2700" dirty="0" err="1"/>
              <a:t>precipitaciones</a:t>
            </a:r>
            <a:r>
              <a:rPr sz="2700" dirty="0"/>
              <a:t> </a:t>
            </a:r>
            <a:r>
              <a:rPr sz="2700" dirty="0" err="1"/>
              <a:t>en</a:t>
            </a:r>
            <a:r>
              <a:rPr sz="2700" dirty="0"/>
              <a:t> </a:t>
            </a:r>
            <a:r>
              <a:rPr sz="2700" dirty="0" err="1"/>
              <a:t>algunas</a:t>
            </a:r>
            <a:r>
              <a:rPr sz="2700" dirty="0"/>
              <a:t> </a:t>
            </a:r>
            <a:r>
              <a:rPr sz="2700" dirty="0" err="1"/>
              <a:t>zonas</a:t>
            </a:r>
            <a:endParaRPr sz="2700" dirty="0"/>
          </a:p>
          <a:p>
            <a:pPr rtl="0">
              <a:lnSpc>
                <a:spcPct val="110000"/>
              </a:lnSpc>
            </a:pPr>
            <a:r>
              <a:rPr sz="2700" dirty="0" err="1"/>
              <a:t>Temperaturas</a:t>
            </a:r>
            <a:r>
              <a:rPr sz="2700" dirty="0"/>
              <a:t> de </a:t>
            </a:r>
            <a:r>
              <a:rPr sz="2700" dirty="0" err="1"/>
              <a:t>invierno</a:t>
            </a:r>
            <a:r>
              <a:rPr sz="2700" dirty="0"/>
              <a:t> </a:t>
            </a:r>
            <a:r>
              <a:rPr sz="2700" dirty="0" err="1"/>
              <a:t>más</a:t>
            </a:r>
            <a:r>
              <a:rPr sz="2700" dirty="0"/>
              <a:t> </a:t>
            </a:r>
            <a:r>
              <a:rPr sz="2700" dirty="0" err="1"/>
              <a:t>cálidas</a:t>
            </a:r>
            <a:endParaRPr sz="2700" dirty="0"/>
          </a:p>
          <a:p>
            <a:pPr lvl="1" rtl="0">
              <a:lnSpc>
                <a:spcPct val="110000"/>
              </a:lnSpc>
            </a:pPr>
            <a:r>
              <a:rPr sz="2300" dirty="0" err="1"/>
              <a:t>Más</a:t>
            </a:r>
            <a:r>
              <a:rPr sz="2300" dirty="0"/>
              <a:t> </a:t>
            </a:r>
            <a:r>
              <a:rPr sz="2300" dirty="0" err="1"/>
              <a:t>precipitaciones</a:t>
            </a:r>
            <a:r>
              <a:rPr sz="2300" dirty="0"/>
              <a:t> </a:t>
            </a:r>
            <a:r>
              <a:rPr sz="2300" dirty="0" err="1"/>
              <a:t>en</a:t>
            </a:r>
            <a:r>
              <a:rPr sz="2300" dirty="0"/>
              <a:t> forma de </a:t>
            </a:r>
            <a:r>
              <a:rPr sz="2300" dirty="0" err="1"/>
              <a:t>lluvia</a:t>
            </a:r>
            <a:r>
              <a:rPr sz="2300" dirty="0"/>
              <a:t> </a:t>
            </a:r>
            <a:r>
              <a:rPr sz="2300" dirty="0" err="1"/>
              <a:t>en</a:t>
            </a:r>
            <a:r>
              <a:rPr sz="2300" dirty="0"/>
              <a:t> </a:t>
            </a:r>
            <a:r>
              <a:rPr sz="2300" dirty="0" err="1"/>
              <a:t>vez</a:t>
            </a:r>
            <a:r>
              <a:rPr sz="2300" dirty="0"/>
              <a:t> de </a:t>
            </a:r>
            <a:r>
              <a:rPr sz="2300" dirty="0" err="1"/>
              <a:t>nieve</a:t>
            </a:r>
            <a:endParaRPr sz="2300" dirty="0"/>
          </a:p>
          <a:p>
            <a:pPr lvl="1" rtl="0">
              <a:lnSpc>
                <a:spcPct val="110000"/>
              </a:lnSpc>
            </a:pPr>
            <a:r>
              <a:rPr sz="2300" dirty="0" err="1"/>
              <a:t>Deshielo</a:t>
            </a:r>
            <a:r>
              <a:rPr sz="2300" dirty="0"/>
              <a:t> antes de </a:t>
            </a:r>
            <a:r>
              <a:rPr sz="2300" dirty="0" err="1"/>
              <a:t>tiempo</a:t>
            </a:r>
            <a:r>
              <a:rPr sz="2300" dirty="0"/>
              <a:t>, </a:t>
            </a:r>
            <a:r>
              <a:rPr sz="2300" dirty="0" err="1"/>
              <a:t>ritmos</a:t>
            </a:r>
            <a:r>
              <a:rPr sz="2300" dirty="0"/>
              <a:t> del </a:t>
            </a:r>
            <a:r>
              <a:rPr sz="2300" dirty="0" err="1"/>
              <a:t>flujo</a:t>
            </a:r>
            <a:r>
              <a:rPr sz="2300" dirty="0"/>
              <a:t> </a:t>
            </a:r>
            <a:r>
              <a:rPr sz="2300" dirty="0" smtClean="0"/>
              <a:t>fluvial</a:t>
            </a:r>
            <a:endParaRPr lang="en-US" sz="2300" dirty="0"/>
          </a:p>
        </p:txBody>
      </p:sp>
      <p:sp>
        <p:nvSpPr>
          <p:cNvPr id="4" name="TextBox 3"/>
          <p:cNvSpPr txBox="1"/>
          <p:nvPr/>
        </p:nvSpPr>
        <p:spPr>
          <a:xfrm>
            <a:off x="228600" y="6292334"/>
            <a:ext cx="8840882" cy="369332"/>
          </a:xfrm>
          <a:prstGeom prst="rect">
            <a:avLst/>
          </a:prstGeom>
          <a:noFill/>
        </p:spPr>
        <p:txBody>
          <a:bodyPr wrap="none" rtlCol="0">
            <a:spAutoFit/>
          </a:bodyPr>
          <a:lstStyle/>
          <a:p>
            <a:pPr rtl="0"/>
            <a:r>
              <a:rPr dirty="0">
                <a:latin typeface="Baskerville"/>
                <a:cs typeface="Baskerville"/>
              </a:rPr>
              <a:t>Fuente: www.epa.gov/climatechange/impacts-adaptation/water.html#watercycles</a:t>
            </a:r>
          </a:p>
        </p:txBody>
      </p:sp>
    </p:spTree>
    <p:extLst>
      <p:ext uri="{BB962C8B-B14F-4D97-AF65-F5344CB8AC3E}">
        <p14:creationId xmlns="" xmlns:p14="http://schemas.microsoft.com/office/powerpoint/2010/main" val="32495308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2120</TotalTime>
  <Words>975</Words>
  <Application>Microsoft Office PowerPoint</Application>
  <PresentationFormat>On-screen Show (4:3)</PresentationFormat>
  <Paragraphs>53</Paragraphs>
  <Slides>5</Slides>
  <Notes>4</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Corrientes y vapor Efectos del cambio climático en el ciclo del agua</vt:lpstr>
      <vt:lpstr>Efectos del cambio climático</vt:lpstr>
      <vt:lpstr>Slide 3</vt:lpstr>
      <vt:lpstr>Reglas del juego</vt:lpstr>
      <vt:lpstr>Efectos del cambio climático</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Stephanie Haan-Amato</dc:creator>
  <cp:lastModifiedBy>Usuario</cp:lastModifiedBy>
  <cp:revision>247</cp:revision>
  <dcterms:created xsi:type="dcterms:W3CDTF">2013-01-27T22:12:05Z</dcterms:created>
  <dcterms:modified xsi:type="dcterms:W3CDTF">2016-07-01T18:53:48Z</dcterms:modified>
</cp:coreProperties>
</file>