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07" r:id="rId2"/>
    <p:sldId id="316" r:id="rId3"/>
    <p:sldId id="317" r:id="rId4"/>
    <p:sldId id="318" r:id="rId5"/>
    <p:sldId id="319" r:id="rId6"/>
    <p:sldId id="320" r:id="rId7"/>
    <p:sldId id="321" r:id="rId8"/>
    <p:sldId id="298" r:id="rId9"/>
    <p:sldId id="299" r:id="rId10"/>
    <p:sldId id="303" r:id="rId11"/>
    <p:sldId id="314" r:id="rId12"/>
    <p:sldId id="315" r:id="rId13"/>
    <p:sldId id="313" r:id="rId14"/>
    <p:sldId id="309" r:id="rId15"/>
    <p:sldId id="310" r:id="rId16"/>
    <p:sldId id="311" r:id="rId17"/>
    <p:sldId id="302" r:id="rId18"/>
    <p:sldId id="31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by Grace" initials="LG" lastIdx="1" clrIdx="0">
    <p:extLst>
      <p:ext uri="{19B8F6BF-5375-455C-9EA6-DF929625EA0E}">
        <p15:presenceInfo xmlns:p15="http://schemas.microsoft.com/office/powerpoint/2012/main" userId="Libby Gra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4F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5"/>
    <p:restoredTop sz="91008" autoAdjust="0"/>
  </p:normalViewPr>
  <p:slideViewPr>
    <p:cSldViewPr snapToObjects="1">
      <p:cViewPr varScale="1">
        <p:scale>
          <a:sx n="96" d="100"/>
          <a:sy n="96" d="100"/>
        </p:scale>
        <p:origin x="160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02T10:55:36.186" idx="1">
    <p:pos x="5664" y="384"/>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72DFF-8401-B24C-A5E7-2F23308F3878}" type="datetimeFigureOut">
              <a:rPr lang="en-US" smtClean="0"/>
              <a:t>8/4/23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D77BCF-8A58-4D4A-974C-83AD2617F252}" type="slidenum">
              <a:rPr lang="en-US" smtClean="0"/>
              <a:t>‹#›</a:t>
            </a:fld>
            <a:endParaRPr lang="en-US"/>
          </a:p>
        </p:txBody>
      </p:sp>
    </p:spTree>
    <p:extLst>
      <p:ext uri="{BB962C8B-B14F-4D97-AF65-F5344CB8AC3E}">
        <p14:creationId xmlns:p14="http://schemas.microsoft.com/office/powerpoint/2010/main" val="17671976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Scientists around the world are collecting vast amounts of data every day.  However, the general public often learns very little, if anything, about the information that scientists have amassed.  There is a gap in the communication of scientific information to nonscientists.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2</a:t>
            </a:fld>
            <a:endParaRPr lang="en-US"/>
          </a:p>
        </p:txBody>
      </p:sp>
    </p:spTree>
    <p:extLst>
      <p:ext uri="{BB962C8B-B14F-4D97-AF65-F5344CB8AC3E}">
        <p14:creationId xmlns:p14="http://schemas.microsoft.com/office/powerpoint/2010/main" val="204303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Have students write the problem they are trying to solve on #1 of their </a:t>
            </a:r>
            <a:r>
              <a:rPr lang="en-US" sz="1200" i="1" u="sng" kern="1200" dirty="0">
                <a:solidFill>
                  <a:schemeClr val="tx1"/>
                </a:solidFill>
                <a:effectLst/>
                <a:latin typeface="+mn-lt"/>
                <a:ea typeface="+mn-ea"/>
                <a:cs typeface="+mn-cs"/>
              </a:rPr>
              <a:t>Engineering Project Planning Guide</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should also think about what constraints will be in place as they move forward. The educator will set the project constraints, which can be broad or specific. They should include details such as group size, amount of money available for the projects, locations, deadlines, etc. </a:t>
            </a:r>
            <a:r>
              <a:rPr lang="en-US" sz="1200" u="sng" kern="1200" dirty="0">
                <a:solidFill>
                  <a:schemeClr val="tx1"/>
                </a:solidFill>
                <a:effectLst/>
                <a:latin typeface="+mn-lt"/>
                <a:ea typeface="+mn-ea"/>
                <a:cs typeface="+mn-cs"/>
              </a:rPr>
              <a:t>Have students write these constraints on #2 of the </a:t>
            </a:r>
            <a:r>
              <a:rPr lang="en-US" sz="1200" i="1" u="sng" kern="1200" dirty="0">
                <a:solidFill>
                  <a:schemeClr val="tx1"/>
                </a:solidFill>
                <a:effectLst/>
                <a:latin typeface="+mn-lt"/>
                <a:ea typeface="+mn-ea"/>
                <a:cs typeface="+mn-cs"/>
              </a:rPr>
              <a:t>Engineering Project Planning Guide</a:t>
            </a:r>
            <a:r>
              <a:rPr lang="en-US" sz="1200" u="sng"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D7BB8E2-278D-864C-A1AF-3AC6CFCF12A5}" type="slidenum">
              <a:rPr lang="en-US" smtClean="0"/>
              <a:t>14</a:t>
            </a:fld>
            <a:endParaRPr lang="en-US"/>
          </a:p>
        </p:txBody>
      </p:sp>
    </p:spTree>
    <p:extLst>
      <p:ext uri="{BB962C8B-B14F-4D97-AF65-F5344CB8AC3E}">
        <p14:creationId xmlns:p14="http://schemas.microsoft.com/office/powerpoint/2010/main" val="984630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 students choose their projects, remind them to make sure their projects solve the problem we identified and work within the framework of the constraints you outlined.</a:t>
            </a:r>
            <a:r>
              <a:rPr lang="en-US" dirty="0">
                <a:effectLst/>
              </a:rPr>
              <a:t> </a:t>
            </a:r>
            <a:endParaRPr lang="en-US" dirty="0"/>
          </a:p>
        </p:txBody>
      </p:sp>
      <p:sp>
        <p:nvSpPr>
          <p:cNvPr id="4" name="Slide Number Placeholder 3"/>
          <p:cNvSpPr>
            <a:spLocks noGrp="1"/>
          </p:cNvSpPr>
          <p:nvPr>
            <p:ph type="sldNum" sz="quarter" idx="5"/>
          </p:nvPr>
        </p:nvSpPr>
        <p:spPr/>
        <p:txBody>
          <a:bodyPr/>
          <a:lstStyle/>
          <a:p>
            <a:fld id="{CD7BB8E2-278D-864C-A1AF-3AC6CFCF12A5}" type="slidenum">
              <a:rPr lang="en-US" smtClean="0"/>
              <a:t>15</a:t>
            </a:fld>
            <a:endParaRPr lang="en-US"/>
          </a:p>
        </p:txBody>
      </p:sp>
    </p:spTree>
    <p:extLst>
      <p:ext uri="{BB962C8B-B14F-4D97-AF65-F5344CB8AC3E}">
        <p14:creationId xmlns:p14="http://schemas.microsoft.com/office/powerpoint/2010/main" val="2229077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encourage students to plan before executing their projects. Detailed planning may be unfamiliar to many students. Here are some considerations for guiding your students through project planning:</a:t>
            </a:r>
          </a:p>
          <a:p>
            <a:pPr lvl="0"/>
            <a:r>
              <a:rPr lang="en-US" sz="1200" kern="1200" dirty="0">
                <a:solidFill>
                  <a:schemeClr val="tx1"/>
                </a:solidFill>
                <a:effectLst/>
                <a:latin typeface="+mn-lt"/>
                <a:ea typeface="+mn-ea"/>
                <a:cs typeface="+mn-cs"/>
              </a:rPr>
              <a:t>1. Have students make a list of every task that needs to be completed. If each task has a specific deadline, it can keep the project moving forward. </a:t>
            </a:r>
          </a:p>
          <a:p>
            <a:pPr lvl="0"/>
            <a:r>
              <a:rPr lang="en-US" sz="1200" kern="1200" dirty="0">
                <a:solidFill>
                  <a:schemeClr val="tx1"/>
                </a:solidFill>
                <a:effectLst/>
                <a:latin typeface="+mn-lt"/>
                <a:ea typeface="+mn-ea"/>
                <a:cs typeface="+mn-cs"/>
              </a:rPr>
              <a:t>2. It may be worthwhile to require students to submit a plan and have it approved before executing their project. </a:t>
            </a:r>
          </a:p>
          <a:p>
            <a:pPr lvl="0"/>
            <a:r>
              <a:rPr lang="en-US" sz="1200" kern="1200" dirty="0">
                <a:solidFill>
                  <a:schemeClr val="tx1"/>
                </a:solidFill>
                <a:effectLst/>
                <a:latin typeface="+mn-lt"/>
                <a:ea typeface="+mn-ea"/>
                <a:cs typeface="+mn-cs"/>
              </a:rPr>
              <a:t>3. Encourage students to assign specific group members to tasks. This way, everybody has a role in making the project a success.</a:t>
            </a:r>
          </a:p>
          <a:p>
            <a:pPr lvl="0"/>
            <a:r>
              <a:rPr lang="en-US" sz="1200" kern="1200" dirty="0">
                <a:solidFill>
                  <a:schemeClr val="tx1"/>
                </a:solidFill>
                <a:effectLst/>
                <a:latin typeface="+mn-lt"/>
                <a:ea typeface="+mn-ea"/>
                <a:cs typeface="+mn-cs"/>
              </a:rPr>
              <a:t>4. Remind students that plans change, and while they will likely be adding and removing things from their plan as challenges arise, it is vital to start with a framework for how they will achieve their goal of solving the problem identified in Stage 1. </a:t>
            </a:r>
          </a:p>
        </p:txBody>
      </p:sp>
      <p:sp>
        <p:nvSpPr>
          <p:cNvPr id="4" name="Slide Number Placeholder 3"/>
          <p:cNvSpPr>
            <a:spLocks noGrp="1"/>
          </p:cNvSpPr>
          <p:nvPr>
            <p:ph type="sldNum" sz="quarter" idx="5"/>
          </p:nvPr>
        </p:nvSpPr>
        <p:spPr/>
        <p:txBody>
          <a:bodyPr/>
          <a:lstStyle/>
          <a:p>
            <a:fld id="{CD7BB8E2-278D-864C-A1AF-3AC6CFCF12A5}" type="slidenum">
              <a:rPr lang="en-US" smtClean="0"/>
              <a:t>16</a:t>
            </a:fld>
            <a:endParaRPr lang="en-US"/>
          </a:p>
        </p:txBody>
      </p:sp>
    </p:spTree>
    <p:extLst>
      <p:ext uri="{BB962C8B-B14F-4D97-AF65-F5344CB8AC3E}">
        <p14:creationId xmlns:p14="http://schemas.microsoft.com/office/powerpoint/2010/main" val="1581387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students have planned their project, they are ready to execute. Here are some things to consider when supporting your students in project execution:</a:t>
            </a:r>
          </a:p>
          <a:p>
            <a:pPr lvl="0"/>
            <a:r>
              <a:rPr lang="en-US" sz="1200" kern="1200" dirty="0">
                <a:solidFill>
                  <a:schemeClr val="tx1"/>
                </a:solidFill>
                <a:effectLst/>
                <a:latin typeface="+mn-lt"/>
                <a:ea typeface="+mn-ea"/>
                <a:cs typeface="+mn-cs"/>
              </a:rPr>
              <a:t>1. Encourage communication within groups. Communication could be daily or weekly check-ins regarding the status of their project. If students are in sub-groups, each sub-group needs to report to the whole group on their tasks. Bigger groups require more intentional communication. </a:t>
            </a:r>
          </a:p>
          <a:p>
            <a:pPr lvl="0"/>
            <a:r>
              <a:rPr lang="en-US" sz="1200" kern="1200" dirty="0">
                <a:solidFill>
                  <a:schemeClr val="tx1"/>
                </a:solidFill>
                <a:effectLst/>
                <a:latin typeface="+mn-lt"/>
                <a:ea typeface="+mn-ea"/>
                <a:cs typeface="+mn-cs"/>
              </a:rPr>
              <a:t>2. Remind students that as they execute their project, their plans may change, which is a normal part of project planning. </a:t>
            </a:r>
          </a:p>
          <a:p>
            <a:r>
              <a:rPr lang="en-US" sz="1200" kern="1200" dirty="0">
                <a:solidFill>
                  <a:schemeClr val="tx1"/>
                </a:solidFill>
                <a:effectLst/>
                <a:latin typeface="+mn-lt"/>
                <a:ea typeface="+mn-ea"/>
                <a:cs typeface="+mn-cs"/>
              </a:rPr>
              <a:t>3. Encourage students to keep their problem and proposed solution in mind and constantly evaluate if they are on track to meet their end goal.</a:t>
            </a:r>
            <a:r>
              <a:rPr lang="en-US" dirty="0">
                <a:effectLst/>
              </a:rPr>
              <a:t> </a:t>
            </a:r>
            <a:endParaRPr lang="en-US" dirty="0"/>
          </a:p>
        </p:txBody>
      </p:sp>
      <p:sp>
        <p:nvSpPr>
          <p:cNvPr id="4" name="Slide Number Placeholder 3"/>
          <p:cNvSpPr>
            <a:spLocks noGrp="1"/>
          </p:cNvSpPr>
          <p:nvPr>
            <p:ph type="sldNum" sz="quarter" idx="5"/>
          </p:nvPr>
        </p:nvSpPr>
        <p:spPr/>
        <p:txBody>
          <a:bodyPr/>
          <a:lstStyle/>
          <a:p>
            <a:fld id="{CD7BB8E2-278D-864C-A1AF-3AC6CFCF12A5}" type="slidenum">
              <a:rPr lang="en-US" smtClean="0"/>
              <a:t>17</a:t>
            </a:fld>
            <a:endParaRPr lang="en-US"/>
          </a:p>
        </p:txBody>
      </p:sp>
    </p:spTree>
    <p:extLst>
      <p:ext uri="{BB962C8B-B14F-4D97-AF65-F5344CB8AC3E}">
        <p14:creationId xmlns:p14="http://schemas.microsoft.com/office/powerpoint/2010/main" val="3817610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 students know that they should constantly evaluate their project and look for ways to improve it. This step is a critical component of engineering design. The </a:t>
            </a:r>
            <a:r>
              <a:rPr lang="en-US" sz="1200" i="1" kern="1200" dirty="0">
                <a:solidFill>
                  <a:schemeClr val="tx1"/>
                </a:solidFill>
                <a:effectLst/>
                <a:latin typeface="+mn-lt"/>
                <a:ea typeface="+mn-ea"/>
                <a:cs typeface="+mn-cs"/>
              </a:rPr>
              <a:t>Engineering Project Planning Guide</a:t>
            </a:r>
            <a:r>
              <a:rPr lang="en-US" sz="1200" kern="1200" dirty="0">
                <a:solidFill>
                  <a:schemeClr val="tx1"/>
                </a:solidFill>
                <a:effectLst/>
                <a:latin typeface="+mn-lt"/>
                <a:ea typeface="+mn-ea"/>
                <a:cs typeface="+mn-cs"/>
              </a:rPr>
              <a:t> instructs students to reflect on successes (#7) and challenges (#8) at least once during the project period, but you should encourage students to constantly improve their projects as they execute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end of the project, students should evaluate their project’s success in solving the problem they identified in Stage 1. They should provide evidence to support their claim. Finally, students should reflect on changes they would make if they were starting their project again.</a:t>
            </a:r>
          </a:p>
        </p:txBody>
      </p:sp>
      <p:sp>
        <p:nvSpPr>
          <p:cNvPr id="4" name="Slide Number Placeholder 3"/>
          <p:cNvSpPr>
            <a:spLocks noGrp="1"/>
          </p:cNvSpPr>
          <p:nvPr>
            <p:ph type="sldNum" sz="quarter" idx="5"/>
          </p:nvPr>
        </p:nvSpPr>
        <p:spPr/>
        <p:txBody>
          <a:bodyPr/>
          <a:lstStyle/>
          <a:p>
            <a:fld id="{CD7BB8E2-278D-864C-A1AF-3AC6CFCF12A5}" type="slidenum">
              <a:rPr lang="en-US" smtClean="0"/>
              <a:t>18</a:t>
            </a:fld>
            <a:endParaRPr lang="en-US"/>
          </a:p>
        </p:txBody>
      </p:sp>
    </p:spTree>
    <p:extLst>
      <p:ext uri="{BB962C8B-B14F-4D97-AF65-F5344CB8AC3E}">
        <p14:creationId xmlns:p14="http://schemas.microsoft.com/office/powerpoint/2010/main" val="163806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will be creating a Climate Data Jam project over the next two days.  The goal is to design a creative project and presentation that explains local precipitation and temperature data to an audience not familiar with this information.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3</a:t>
            </a:fld>
            <a:endParaRPr lang="en-US"/>
          </a:p>
        </p:txBody>
      </p:sp>
    </p:spTree>
    <p:extLst>
      <p:ext uri="{BB962C8B-B14F-4D97-AF65-F5344CB8AC3E}">
        <p14:creationId xmlns:p14="http://schemas.microsoft.com/office/powerpoint/2010/main" val="326281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an example of an effective way to communicate data.  This </a:t>
            </a:r>
            <a:r>
              <a:rPr lang="en-US" sz="1200" kern="1200" dirty="0" err="1">
                <a:solidFill>
                  <a:schemeClr val="tx1"/>
                </a:solidFill>
                <a:effectLst/>
                <a:latin typeface="+mn-lt"/>
                <a:ea typeface="+mn-ea"/>
                <a:cs typeface="+mn-cs"/>
              </a:rPr>
              <a:t>infographic</a:t>
            </a:r>
            <a:r>
              <a:rPr lang="en-US" sz="1200" kern="1200" dirty="0">
                <a:solidFill>
                  <a:schemeClr val="tx1"/>
                </a:solidFill>
                <a:effectLst/>
                <a:latin typeface="+mn-lt"/>
                <a:ea typeface="+mn-ea"/>
                <a:cs typeface="+mn-cs"/>
              </a:rPr>
              <a:t> is interesting and easy to understand because it puts data into a context to which most people in the continental United States can relate.  Simply stating that MLB players ran a total of 1,245 miles in 2006 may be considered by some to be a dry statistic.  However, scaling a baseball diamond to represent 1,245 miles and overlaying it on a map of the continental United States may help people understand how large the distance is and inspire them to take an interest in the statistic.</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4</a:t>
            </a:fld>
            <a:endParaRPr lang="en-US"/>
          </a:p>
        </p:txBody>
      </p:sp>
    </p:spTree>
    <p:extLst>
      <p:ext uri="{BB962C8B-B14F-4D97-AF65-F5344CB8AC3E}">
        <p14:creationId xmlns:p14="http://schemas.microsoft.com/office/powerpoint/2010/main" val="259602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an example of using music to communicate data. A University of Minnesota student, Daniel Crawford, created a song to represent the increase in average global temperatures since 1880.  He was looking for a method to communicate scientific data in a way that would be more appealing to nonscientists and “people who would get more out of [a song] than maps, graphs, and numbers.” </a:t>
            </a:r>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5</a:t>
            </a:fld>
            <a:endParaRPr lang="en-US"/>
          </a:p>
        </p:txBody>
      </p:sp>
    </p:spTree>
    <p:extLst>
      <p:ext uri="{BB962C8B-B14F-4D97-AF65-F5344CB8AC3E}">
        <p14:creationId xmlns:p14="http://schemas.microsoft.com/office/powerpoint/2010/main" val="244357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an example of a student using painting to communicate data.  The different colored paint splatters were scaled to reflect the amounts of solar radiation, soil temperature, air temperature, and precipitation over several 4-year periods in Las Cruces, New Mexico.</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6</a:t>
            </a:fld>
            <a:endParaRPr lang="en-US"/>
          </a:p>
        </p:txBody>
      </p:sp>
    </p:spTree>
    <p:extLst>
      <p:ext uri="{BB962C8B-B14F-4D97-AF65-F5344CB8AC3E}">
        <p14:creationId xmlns:p14="http://schemas.microsoft.com/office/powerpoint/2010/main" val="210107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an example of a student using dance to communicate data.  The height of the student’s foot was scaled to represent the amount of precipitation received each year in Las Cruces, New Mexico.  The ribbon tied to her foot helps visualize the differences each year.</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7</a:t>
            </a:fld>
            <a:endParaRPr lang="en-US"/>
          </a:p>
        </p:txBody>
      </p:sp>
    </p:spTree>
    <p:extLst>
      <p:ext uri="{BB962C8B-B14F-4D97-AF65-F5344CB8AC3E}">
        <p14:creationId xmlns:p14="http://schemas.microsoft.com/office/powerpoint/2010/main" val="266824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30D77BCF-8A58-4D4A-974C-83AD2617F252}" type="slidenum">
              <a:rPr lang="en-US" smtClean="0"/>
              <a:t>8</a:t>
            </a:fld>
            <a:endParaRPr lang="en-US"/>
          </a:p>
        </p:txBody>
      </p:sp>
    </p:spTree>
    <p:extLst>
      <p:ext uri="{BB962C8B-B14F-4D97-AF65-F5344CB8AC3E}">
        <p14:creationId xmlns:p14="http://schemas.microsoft.com/office/powerpoint/2010/main" val="196968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9</a:t>
            </a:fld>
            <a:endParaRPr lang="en-US"/>
          </a:p>
        </p:txBody>
      </p:sp>
    </p:spTree>
    <p:extLst>
      <p:ext uri="{BB962C8B-B14F-4D97-AF65-F5344CB8AC3E}">
        <p14:creationId xmlns:p14="http://schemas.microsoft.com/office/powerpoint/2010/main" val="160557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10</a:t>
            </a:fld>
            <a:endParaRPr lang="en-US"/>
          </a:p>
        </p:txBody>
      </p:sp>
    </p:spTree>
    <p:extLst>
      <p:ext uri="{BB962C8B-B14F-4D97-AF65-F5344CB8AC3E}">
        <p14:creationId xmlns:p14="http://schemas.microsoft.com/office/powerpoint/2010/main" val="1341316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A46DAE-301F-A540-A058-6F0914FE28A1}"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8A46DAE-301F-A540-A058-6F0914FE28A1}"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A46DAE-301F-A540-A058-6F0914FE28A1}" type="datetimeFigureOut">
              <a:rPr lang="en-US" smtClean="0"/>
              <a:pPr/>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A46DAE-301F-A540-A058-6F0914FE28A1}" type="datetimeFigureOut">
              <a:rPr lang="en-US" smtClean="0"/>
              <a:pPr/>
              <a:t>8/4/23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A46DAE-301F-A540-A058-6F0914FE28A1}" type="datetimeFigureOut">
              <a:rPr lang="en-US" smtClean="0"/>
              <a:pPr/>
              <a:t>8/4/23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46DAE-301F-A540-A058-6F0914FE28A1}" type="datetimeFigureOut">
              <a:rPr lang="en-US" smtClean="0"/>
              <a:pPr/>
              <a:t>8/4/23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Perpetua"/>
                <a:cs typeface="Perpetua"/>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Perpetua"/>
                <a:cs typeface="Perpetu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Perpetua"/>
                <a:cs typeface="Perpetua"/>
              </a:defRPr>
            </a:lvl1pPr>
          </a:lstStyle>
          <a:p>
            <a:fld id="{18AE2C47-7BDD-4149-ABA4-13333A140F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venir Black"/>
          <a:ea typeface="+mj-ea"/>
          <a:cs typeface="Avenir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flipflopflyball.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vimeo.com/m/6912280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C2353C-7E73-27CD-30EA-1FB636F39059}"/>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7E7AD3B3-F7BF-B4BC-B777-55244828157B}"/>
              </a:ext>
            </a:extLst>
          </p:cNvPr>
          <p:cNvPicPr>
            <a:picLocks noChangeAspect="1"/>
          </p:cNvPicPr>
          <p:nvPr/>
        </p:nvPicPr>
        <p:blipFill>
          <a:blip r:embed="rId2"/>
          <a:stretch>
            <a:fillRect/>
          </a:stretch>
        </p:blipFill>
        <p:spPr>
          <a:xfrm>
            <a:off x="0" y="0"/>
            <a:ext cx="9144000" cy="6864415"/>
          </a:xfrm>
          <a:prstGeom prst="rect">
            <a:avLst/>
          </a:prstGeom>
        </p:spPr>
      </p:pic>
    </p:spTree>
    <p:extLst>
      <p:ext uri="{BB962C8B-B14F-4D97-AF65-F5344CB8AC3E}">
        <p14:creationId xmlns:p14="http://schemas.microsoft.com/office/powerpoint/2010/main" val="97128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Timeline</a:t>
            </a:r>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pPr marL="514350" indent="-514350">
              <a:buFont typeface="+mj-lt"/>
              <a:buAutoNum type="arabicPeriod"/>
            </a:pPr>
            <a:r>
              <a:rPr lang="en-US" dirty="0"/>
              <a:t>Introduction to the project, start examining data</a:t>
            </a:r>
          </a:p>
          <a:p>
            <a:pPr marL="514350" indent="-514350">
              <a:buFont typeface="+mj-lt"/>
              <a:buAutoNum type="arabicPeriod"/>
            </a:pPr>
            <a:endParaRPr lang="en-US" dirty="0"/>
          </a:p>
          <a:p>
            <a:pPr marL="514350" indent="-514350">
              <a:buFont typeface="+mj-lt"/>
              <a:buAutoNum type="arabicPeriod"/>
            </a:pPr>
            <a:r>
              <a:rPr lang="en-US" dirty="0"/>
              <a:t>Identify trends and create project</a:t>
            </a:r>
          </a:p>
          <a:p>
            <a:pPr marL="514350" indent="-514350">
              <a:buFont typeface="+mj-lt"/>
              <a:buAutoNum type="arabicPeriod"/>
            </a:pPr>
            <a:endParaRPr lang="en-US" dirty="0"/>
          </a:p>
          <a:p>
            <a:pPr marL="514350" indent="-514350">
              <a:buFont typeface="+mj-lt"/>
              <a:buAutoNum type="arabicPeriod"/>
            </a:pPr>
            <a:r>
              <a:rPr lang="en-US" dirty="0"/>
              <a:t>Present creative project to class </a:t>
            </a:r>
          </a:p>
          <a:p>
            <a:pPr marL="514350" indent="-514350">
              <a:buFont typeface="+mj-lt"/>
              <a:buAutoNum type="arabicPeriod"/>
            </a:pPr>
            <a:endParaRPr lang="en-US" dirty="0"/>
          </a:p>
          <a:p>
            <a:pPr marL="514350" indent="-514350">
              <a:buFont typeface="+mj-lt"/>
              <a:buAutoNum type="arabicPeriod"/>
            </a:pPr>
            <a:r>
              <a:rPr lang="en-US" dirty="0"/>
              <a:t>Create action plan to address water use issues</a:t>
            </a:r>
          </a:p>
          <a:p>
            <a:pPr marL="514350" indent="-514350">
              <a:buFont typeface="+mj-lt"/>
              <a:buAutoNum type="arabicPeriod"/>
            </a:pPr>
            <a:endParaRPr lang="en-US" dirty="0"/>
          </a:p>
        </p:txBody>
      </p:sp>
    </p:spTree>
    <p:extLst>
      <p:ext uri="{BB962C8B-B14F-4D97-AF65-F5344CB8AC3E}">
        <p14:creationId xmlns:p14="http://schemas.microsoft.com/office/powerpoint/2010/main" val="33609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6228A4-895F-F034-E603-9BA71C104763}"/>
              </a:ext>
            </a:extLst>
          </p:cNvPr>
          <p:cNvPicPr>
            <a:picLocks noChangeAspect="1"/>
          </p:cNvPicPr>
          <p:nvPr/>
        </p:nvPicPr>
        <p:blipFill>
          <a:blip r:embed="rId2"/>
          <a:stretch>
            <a:fillRect/>
          </a:stretch>
        </p:blipFill>
        <p:spPr>
          <a:xfrm>
            <a:off x="192887" y="1585110"/>
            <a:ext cx="8758226" cy="1296116"/>
          </a:xfrm>
          <a:prstGeom prst="rect">
            <a:avLst/>
          </a:prstGeom>
        </p:spPr>
      </p:pic>
      <p:sp>
        <p:nvSpPr>
          <p:cNvPr id="2" name="Title 1">
            <a:extLst>
              <a:ext uri="{FF2B5EF4-FFF2-40B4-BE49-F238E27FC236}">
                <a16:creationId xmlns:a16="http://schemas.microsoft.com/office/drawing/2014/main" id="{994E6884-B21D-D829-4B43-D6B594A598A0}"/>
              </a:ext>
            </a:extLst>
          </p:cNvPr>
          <p:cNvSpPr>
            <a:spLocks noGrp="1"/>
          </p:cNvSpPr>
          <p:nvPr>
            <p:ph type="title"/>
          </p:nvPr>
        </p:nvSpPr>
        <p:spPr/>
        <p:txBody>
          <a:bodyPr/>
          <a:lstStyle/>
          <a:p>
            <a:r>
              <a:rPr lang="en-US" dirty="0"/>
              <a:t>Understanding our Units</a:t>
            </a:r>
          </a:p>
        </p:txBody>
      </p:sp>
      <p:sp>
        <p:nvSpPr>
          <p:cNvPr id="5" name="Oval 4">
            <a:extLst>
              <a:ext uri="{FF2B5EF4-FFF2-40B4-BE49-F238E27FC236}">
                <a16:creationId xmlns:a16="http://schemas.microsoft.com/office/drawing/2014/main" id="{1116F459-C78D-5495-798B-FEEA8EA1A5FF}"/>
              </a:ext>
            </a:extLst>
          </p:cNvPr>
          <p:cNvSpPr/>
          <p:nvPr/>
        </p:nvSpPr>
        <p:spPr>
          <a:xfrm>
            <a:off x="6756400" y="2204981"/>
            <a:ext cx="1625599" cy="4573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ube 5">
            <a:extLst>
              <a:ext uri="{FF2B5EF4-FFF2-40B4-BE49-F238E27FC236}">
                <a16:creationId xmlns:a16="http://schemas.microsoft.com/office/drawing/2014/main" id="{0D9E3115-B709-6C6B-1423-85BA5B895B83}"/>
              </a:ext>
            </a:extLst>
          </p:cNvPr>
          <p:cNvSpPr/>
          <p:nvPr/>
        </p:nvSpPr>
        <p:spPr>
          <a:xfrm>
            <a:off x="4597400" y="3810000"/>
            <a:ext cx="2895600" cy="2286000"/>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Mega Gallons</a:t>
            </a:r>
          </a:p>
        </p:txBody>
      </p:sp>
      <p:sp>
        <p:nvSpPr>
          <p:cNvPr id="7" name="TextBox 6">
            <a:extLst>
              <a:ext uri="{FF2B5EF4-FFF2-40B4-BE49-F238E27FC236}">
                <a16:creationId xmlns:a16="http://schemas.microsoft.com/office/drawing/2014/main" id="{C130FEDD-976B-4E18-6563-93BAC51F66B3}"/>
              </a:ext>
            </a:extLst>
          </p:cNvPr>
          <p:cNvSpPr txBox="1"/>
          <p:nvPr/>
        </p:nvSpPr>
        <p:spPr>
          <a:xfrm>
            <a:off x="4800605" y="2895600"/>
            <a:ext cx="2768595" cy="646331"/>
          </a:xfrm>
          <a:prstGeom prst="rect">
            <a:avLst/>
          </a:prstGeom>
          <a:noFill/>
        </p:spPr>
        <p:txBody>
          <a:bodyPr wrap="square" rtlCol="0">
            <a:spAutoFit/>
          </a:bodyPr>
          <a:lstStyle/>
          <a:p>
            <a:pPr algn="ctr"/>
            <a:r>
              <a:rPr lang="en-US" dirty="0">
                <a:latin typeface="Avenir Book" panose="02000503020000020003" pitchFamily="2" charset="0"/>
              </a:rPr>
              <a:t>Volume:</a:t>
            </a:r>
          </a:p>
          <a:p>
            <a:pPr algn="ctr"/>
            <a:r>
              <a:rPr lang="en-US" dirty="0">
                <a:latin typeface="Avenir Book" panose="02000503020000020003" pitchFamily="2" charset="0"/>
              </a:rPr>
              <a:t>Length x Width x Height</a:t>
            </a:r>
          </a:p>
        </p:txBody>
      </p:sp>
      <p:cxnSp>
        <p:nvCxnSpPr>
          <p:cNvPr id="9" name="Straight Connector 8">
            <a:extLst>
              <a:ext uri="{FF2B5EF4-FFF2-40B4-BE49-F238E27FC236}">
                <a16:creationId xmlns:a16="http://schemas.microsoft.com/office/drawing/2014/main" id="{36F4B6FF-5B9D-D554-AF57-A5D7E485BA83}"/>
              </a:ext>
            </a:extLst>
          </p:cNvPr>
          <p:cNvCxnSpPr>
            <a:cxnSpLocks/>
          </p:cNvCxnSpPr>
          <p:nvPr/>
        </p:nvCxnSpPr>
        <p:spPr>
          <a:xfrm>
            <a:off x="4572000" y="6324600"/>
            <a:ext cx="2362200" cy="0"/>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F050EAEB-4CCE-CF72-3528-3E4E9D6A6E6B}"/>
              </a:ext>
            </a:extLst>
          </p:cNvPr>
          <p:cNvCxnSpPr>
            <a:cxnSpLocks/>
          </p:cNvCxnSpPr>
          <p:nvPr/>
        </p:nvCxnSpPr>
        <p:spPr>
          <a:xfrm flipV="1">
            <a:off x="7061200" y="5562600"/>
            <a:ext cx="635000" cy="660400"/>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029FF00-3A4A-C187-A215-F13D97ED3A97}"/>
              </a:ext>
            </a:extLst>
          </p:cNvPr>
          <p:cNvCxnSpPr>
            <a:cxnSpLocks/>
          </p:cNvCxnSpPr>
          <p:nvPr/>
        </p:nvCxnSpPr>
        <p:spPr>
          <a:xfrm flipV="1">
            <a:off x="7696200" y="3733800"/>
            <a:ext cx="0" cy="1676400"/>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sp>
        <p:nvSpPr>
          <p:cNvPr id="18" name="TextBox 17">
            <a:extLst>
              <a:ext uri="{FF2B5EF4-FFF2-40B4-BE49-F238E27FC236}">
                <a16:creationId xmlns:a16="http://schemas.microsoft.com/office/drawing/2014/main" id="{D5EDD3C3-6371-9340-71C7-EB6C37D0FE7D}"/>
              </a:ext>
            </a:extLst>
          </p:cNvPr>
          <p:cNvSpPr txBox="1"/>
          <p:nvPr/>
        </p:nvSpPr>
        <p:spPr>
          <a:xfrm rot="18744203">
            <a:off x="7099301" y="5763967"/>
            <a:ext cx="990600" cy="369332"/>
          </a:xfrm>
          <a:prstGeom prst="rect">
            <a:avLst/>
          </a:prstGeom>
          <a:noFill/>
        </p:spPr>
        <p:txBody>
          <a:bodyPr wrap="square" rtlCol="0">
            <a:spAutoFit/>
          </a:bodyPr>
          <a:lstStyle/>
          <a:p>
            <a:r>
              <a:rPr lang="en-US" dirty="0">
                <a:latin typeface="Avenir Book" panose="02000503020000020003" pitchFamily="2" charset="0"/>
              </a:rPr>
              <a:t>Width</a:t>
            </a:r>
          </a:p>
        </p:txBody>
      </p:sp>
      <p:sp>
        <p:nvSpPr>
          <p:cNvPr id="19" name="TextBox 18">
            <a:extLst>
              <a:ext uri="{FF2B5EF4-FFF2-40B4-BE49-F238E27FC236}">
                <a16:creationId xmlns:a16="http://schemas.microsoft.com/office/drawing/2014/main" id="{25BEB17D-7011-F5CE-FA9F-25250CC3460E}"/>
              </a:ext>
            </a:extLst>
          </p:cNvPr>
          <p:cNvSpPr txBox="1"/>
          <p:nvPr/>
        </p:nvSpPr>
        <p:spPr>
          <a:xfrm>
            <a:off x="5562600" y="6489700"/>
            <a:ext cx="990600" cy="369332"/>
          </a:xfrm>
          <a:prstGeom prst="rect">
            <a:avLst/>
          </a:prstGeom>
          <a:noFill/>
        </p:spPr>
        <p:txBody>
          <a:bodyPr wrap="square" rtlCol="0">
            <a:spAutoFit/>
          </a:bodyPr>
          <a:lstStyle/>
          <a:p>
            <a:r>
              <a:rPr lang="en-US" dirty="0">
                <a:latin typeface="Avenir Book" panose="02000503020000020003" pitchFamily="2" charset="0"/>
              </a:rPr>
              <a:t>Length</a:t>
            </a:r>
          </a:p>
        </p:txBody>
      </p:sp>
      <p:sp>
        <p:nvSpPr>
          <p:cNvPr id="20" name="TextBox 19">
            <a:extLst>
              <a:ext uri="{FF2B5EF4-FFF2-40B4-BE49-F238E27FC236}">
                <a16:creationId xmlns:a16="http://schemas.microsoft.com/office/drawing/2014/main" id="{E45A1716-DFA0-240C-DFC4-F21DE716B777}"/>
              </a:ext>
            </a:extLst>
          </p:cNvPr>
          <p:cNvSpPr txBox="1"/>
          <p:nvPr/>
        </p:nvSpPr>
        <p:spPr>
          <a:xfrm>
            <a:off x="7696200" y="4501634"/>
            <a:ext cx="990600" cy="369332"/>
          </a:xfrm>
          <a:prstGeom prst="rect">
            <a:avLst/>
          </a:prstGeom>
          <a:noFill/>
        </p:spPr>
        <p:txBody>
          <a:bodyPr wrap="square" rtlCol="0">
            <a:spAutoFit/>
          </a:bodyPr>
          <a:lstStyle/>
          <a:p>
            <a:r>
              <a:rPr lang="en-US" dirty="0">
                <a:latin typeface="Avenir Book" panose="02000503020000020003" pitchFamily="2" charset="0"/>
              </a:rPr>
              <a:t>Height</a:t>
            </a:r>
          </a:p>
        </p:txBody>
      </p:sp>
      <p:sp>
        <p:nvSpPr>
          <p:cNvPr id="21" name="TextBox 20">
            <a:extLst>
              <a:ext uri="{FF2B5EF4-FFF2-40B4-BE49-F238E27FC236}">
                <a16:creationId xmlns:a16="http://schemas.microsoft.com/office/drawing/2014/main" id="{6BC7B477-3E36-FD3F-2439-87498EAFDD13}"/>
              </a:ext>
            </a:extLst>
          </p:cNvPr>
          <p:cNvSpPr txBox="1"/>
          <p:nvPr/>
        </p:nvSpPr>
        <p:spPr>
          <a:xfrm>
            <a:off x="8686800" y="4800600"/>
            <a:ext cx="184731" cy="369332"/>
          </a:xfrm>
          <a:prstGeom prst="rect">
            <a:avLst/>
          </a:prstGeom>
          <a:noFill/>
        </p:spPr>
        <p:txBody>
          <a:bodyPr wrap="none" rtlCol="0">
            <a:spAutoFit/>
          </a:bodyPr>
          <a:lstStyle/>
          <a:p>
            <a:endParaRPr lang="en-US" dirty="0"/>
          </a:p>
        </p:txBody>
      </p:sp>
      <p:sp>
        <p:nvSpPr>
          <p:cNvPr id="28" name="TextBox 27">
            <a:extLst>
              <a:ext uri="{FF2B5EF4-FFF2-40B4-BE49-F238E27FC236}">
                <a16:creationId xmlns:a16="http://schemas.microsoft.com/office/drawing/2014/main" id="{A80B8DAA-F4E4-79D3-1062-43037FD4A603}"/>
              </a:ext>
            </a:extLst>
          </p:cNvPr>
          <p:cNvSpPr txBox="1"/>
          <p:nvPr/>
        </p:nvSpPr>
        <p:spPr>
          <a:xfrm>
            <a:off x="5274519" y="3876893"/>
            <a:ext cx="1848219" cy="369332"/>
          </a:xfrm>
          <a:prstGeom prst="rect">
            <a:avLst/>
          </a:prstGeom>
          <a:noFill/>
        </p:spPr>
        <p:txBody>
          <a:bodyPr wrap="square" rtlCol="0">
            <a:spAutoFit/>
          </a:bodyPr>
          <a:lstStyle/>
          <a:p>
            <a:r>
              <a:rPr lang="en-US" dirty="0"/>
              <a:t>Your Classroom</a:t>
            </a:r>
          </a:p>
        </p:txBody>
      </p:sp>
      <p:grpSp>
        <p:nvGrpSpPr>
          <p:cNvPr id="15" name="Group 14">
            <a:extLst>
              <a:ext uri="{FF2B5EF4-FFF2-40B4-BE49-F238E27FC236}">
                <a16:creationId xmlns:a16="http://schemas.microsoft.com/office/drawing/2014/main" id="{DC585D50-8CD4-4B63-1CE4-C36E8D2DE367}"/>
              </a:ext>
            </a:extLst>
          </p:cNvPr>
          <p:cNvGrpSpPr>
            <a:grpSpLocks noChangeAspect="1"/>
          </p:cNvGrpSpPr>
          <p:nvPr/>
        </p:nvGrpSpPr>
        <p:grpSpPr>
          <a:xfrm>
            <a:off x="1032601" y="4275814"/>
            <a:ext cx="1329599" cy="1898107"/>
            <a:chOff x="939807" y="3233196"/>
            <a:chExt cx="2344023" cy="3346276"/>
          </a:xfrm>
        </p:grpSpPr>
        <p:sp>
          <p:nvSpPr>
            <p:cNvPr id="12" name="Freeform 11">
              <a:extLst>
                <a:ext uri="{FF2B5EF4-FFF2-40B4-BE49-F238E27FC236}">
                  <a16:creationId xmlns:a16="http://schemas.microsoft.com/office/drawing/2014/main" id="{CC043BC2-E043-1D4E-EAE9-3029956B35A6}"/>
                </a:ext>
              </a:extLst>
            </p:cNvPr>
            <p:cNvSpPr/>
            <p:nvPr/>
          </p:nvSpPr>
          <p:spPr>
            <a:xfrm>
              <a:off x="939807" y="3233196"/>
              <a:ext cx="2344023" cy="3346276"/>
            </a:xfrm>
            <a:custGeom>
              <a:avLst/>
              <a:gdLst>
                <a:gd name="connsiteX0" fmla="*/ 1463759 w 2344023"/>
                <a:gd name="connsiteY0" fmla="*/ 19455 h 3346276"/>
                <a:gd name="connsiteX1" fmla="*/ 1489884 w 2344023"/>
                <a:gd name="connsiteY1" fmla="*/ 332964 h 3346276"/>
                <a:gd name="connsiteX2" fmla="*/ 2129964 w 2344023"/>
                <a:gd name="connsiteY2" fmla="*/ 737913 h 3346276"/>
                <a:gd name="connsiteX3" fmla="*/ 2325907 w 2344023"/>
                <a:gd name="connsiteY3" fmla="*/ 2736530 h 3346276"/>
                <a:gd name="connsiteX4" fmla="*/ 1738079 w 2344023"/>
                <a:gd name="connsiteY4" fmla="*/ 3298233 h 3346276"/>
                <a:gd name="connsiteX5" fmla="*/ 1555199 w 2344023"/>
                <a:gd name="connsiteY5" fmla="*/ 3298233 h 3346276"/>
                <a:gd name="connsiteX6" fmla="*/ 1385382 w 2344023"/>
                <a:gd name="connsiteY6" fmla="*/ 3141478 h 3346276"/>
                <a:gd name="connsiteX7" fmla="*/ 1215564 w 2344023"/>
                <a:gd name="connsiteY7" fmla="*/ 3298233 h 3346276"/>
                <a:gd name="connsiteX8" fmla="*/ 222787 w 2344023"/>
                <a:gd name="connsiteY8" fmla="*/ 3076164 h 3346276"/>
                <a:gd name="connsiteX9" fmla="*/ 719 w 2344023"/>
                <a:gd name="connsiteY9" fmla="*/ 2462210 h 3346276"/>
                <a:gd name="connsiteX10" fmla="*/ 157473 w 2344023"/>
                <a:gd name="connsiteY10" fmla="*/ 1404118 h 3346276"/>
                <a:gd name="connsiteX11" fmla="*/ 314227 w 2344023"/>
                <a:gd name="connsiteY11" fmla="*/ 659535 h 3346276"/>
                <a:gd name="connsiteX12" fmla="*/ 928182 w 2344023"/>
                <a:gd name="connsiteY12" fmla="*/ 372153 h 3346276"/>
                <a:gd name="connsiteX13" fmla="*/ 954307 w 2344023"/>
                <a:gd name="connsiteY13" fmla="*/ 71707 h 3346276"/>
                <a:gd name="connsiteX14" fmla="*/ 1463759 w 2344023"/>
                <a:gd name="connsiteY14" fmla="*/ 19455 h 33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4023" h="3346276">
                  <a:moveTo>
                    <a:pt x="1463759" y="19455"/>
                  </a:moveTo>
                  <a:cubicBezTo>
                    <a:pt x="1553022" y="62998"/>
                    <a:pt x="1378850" y="213221"/>
                    <a:pt x="1489884" y="332964"/>
                  </a:cubicBezTo>
                  <a:cubicBezTo>
                    <a:pt x="1600918" y="452707"/>
                    <a:pt x="1990627" y="337319"/>
                    <a:pt x="2129964" y="737913"/>
                  </a:cubicBezTo>
                  <a:cubicBezTo>
                    <a:pt x="2269301" y="1138507"/>
                    <a:pt x="2391221" y="2309810"/>
                    <a:pt x="2325907" y="2736530"/>
                  </a:cubicBezTo>
                  <a:cubicBezTo>
                    <a:pt x="2260593" y="3163250"/>
                    <a:pt x="1866530" y="3204616"/>
                    <a:pt x="1738079" y="3298233"/>
                  </a:cubicBezTo>
                  <a:cubicBezTo>
                    <a:pt x="1609628" y="3391850"/>
                    <a:pt x="1613982" y="3324359"/>
                    <a:pt x="1555199" y="3298233"/>
                  </a:cubicBezTo>
                  <a:cubicBezTo>
                    <a:pt x="1496416" y="3272107"/>
                    <a:pt x="1441988" y="3141478"/>
                    <a:pt x="1385382" y="3141478"/>
                  </a:cubicBezTo>
                  <a:cubicBezTo>
                    <a:pt x="1328776" y="3141478"/>
                    <a:pt x="1409330" y="3309119"/>
                    <a:pt x="1215564" y="3298233"/>
                  </a:cubicBezTo>
                  <a:cubicBezTo>
                    <a:pt x="1021798" y="3287347"/>
                    <a:pt x="425261" y="3215501"/>
                    <a:pt x="222787" y="3076164"/>
                  </a:cubicBezTo>
                  <a:cubicBezTo>
                    <a:pt x="20313" y="2936827"/>
                    <a:pt x="11605" y="2740884"/>
                    <a:pt x="719" y="2462210"/>
                  </a:cubicBezTo>
                  <a:cubicBezTo>
                    <a:pt x="-10167" y="2183536"/>
                    <a:pt x="105222" y="1704564"/>
                    <a:pt x="157473" y="1404118"/>
                  </a:cubicBezTo>
                  <a:cubicBezTo>
                    <a:pt x="209724" y="1103672"/>
                    <a:pt x="185775" y="831529"/>
                    <a:pt x="314227" y="659535"/>
                  </a:cubicBezTo>
                  <a:cubicBezTo>
                    <a:pt x="442679" y="487541"/>
                    <a:pt x="821502" y="470124"/>
                    <a:pt x="928182" y="372153"/>
                  </a:cubicBezTo>
                  <a:cubicBezTo>
                    <a:pt x="1034862" y="274182"/>
                    <a:pt x="869398" y="132667"/>
                    <a:pt x="954307" y="71707"/>
                  </a:cubicBezTo>
                  <a:cubicBezTo>
                    <a:pt x="1039216" y="10747"/>
                    <a:pt x="1374496" y="-24088"/>
                    <a:pt x="1463759" y="19455"/>
                  </a:cubicBezTo>
                  <a:close/>
                </a:path>
              </a:pathLst>
            </a:cu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84A9A425-AB85-B159-1630-2FB17935CB79}"/>
                </a:ext>
              </a:extLst>
            </p:cNvPr>
            <p:cNvSpPr/>
            <p:nvPr/>
          </p:nvSpPr>
          <p:spPr>
            <a:xfrm>
              <a:off x="1410422" y="3889407"/>
              <a:ext cx="287845" cy="923148"/>
            </a:xfrm>
            <a:custGeom>
              <a:avLst/>
              <a:gdLst>
                <a:gd name="connsiteX0" fmla="*/ 287749 w 287845"/>
                <a:gd name="connsiteY0" fmla="*/ 55576 h 923148"/>
                <a:gd name="connsiteX1" fmla="*/ 78744 w 287845"/>
                <a:gd name="connsiteY1" fmla="*/ 917724 h 923148"/>
                <a:gd name="connsiteX2" fmla="*/ 367 w 287845"/>
                <a:gd name="connsiteY2" fmla="*/ 408273 h 923148"/>
                <a:gd name="connsiteX3" fmla="*/ 104869 w 287845"/>
                <a:gd name="connsiteY3" fmla="*/ 120890 h 923148"/>
                <a:gd name="connsiteX4" fmla="*/ 287749 w 287845"/>
                <a:gd name="connsiteY4" fmla="*/ 55576 h 923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45" h="923148">
                  <a:moveTo>
                    <a:pt x="287749" y="55576"/>
                  </a:moveTo>
                  <a:cubicBezTo>
                    <a:pt x="283395" y="188382"/>
                    <a:pt x="126641" y="858941"/>
                    <a:pt x="78744" y="917724"/>
                  </a:cubicBezTo>
                  <a:cubicBezTo>
                    <a:pt x="30847" y="976507"/>
                    <a:pt x="-3987" y="541079"/>
                    <a:pt x="367" y="408273"/>
                  </a:cubicBezTo>
                  <a:cubicBezTo>
                    <a:pt x="4721" y="275467"/>
                    <a:pt x="61326" y="179673"/>
                    <a:pt x="104869" y="120890"/>
                  </a:cubicBezTo>
                  <a:cubicBezTo>
                    <a:pt x="148412" y="62107"/>
                    <a:pt x="292103" y="-77230"/>
                    <a:pt x="287749" y="55576"/>
                  </a:cubicBezTo>
                  <a:close/>
                </a:path>
              </a:pathLst>
            </a:cu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FD52F676-09E1-125E-A976-6B55D92CD432}"/>
              </a:ext>
            </a:extLst>
          </p:cNvPr>
          <p:cNvSpPr txBox="1"/>
          <p:nvPr/>
        </p:nvSpPr>
        <p:spPr>
          <a:xfrm>
            <a:off x="2325189" y="4431268"/>
            <a:ext cx="1848219" cy="369332"/>
          </a:xfrm>
          <a:prstGeom prst="rect">
            <a:avLst/>
          </a:prstGeom>
          <a:noFill/>
        </p:spPr>
        <p:txBody>
          <a:bodyPr wrap="square" rtlCol="0">
            <a:spAutoFit/>
          </a:bodyPr>
          <a:lstStyle/>
          <a:p>
            <a:r>
              <a:rPr lang="en-US" dirty="0">
                <a:latin typeface="Avenir Book" panose="02000503020000020003" pitchFamily="2" charset="0"/>
              </a:rPr>
              <a:t>1 gallon</a:t>
            </a:r>
          </a:p>
        </p:txBody>
      </p:sp>
      <p:sp>
        <p:nvSpPr>
          <p:cNvPr id="22" name="TextBox 21">
            <a:extLst>
              <a:ext uri="{FF2B5EF4-FFF2-40B4-BE49-F238E27FC236}">
                <a16:creationId xmlns:a16="http://schemas.microsoft.com/office/drawing/2014/main" id="{788A17AB-0CFC-7CAF-01EE-1BBECE8B25DE}"/>
              </a:ext>
            </a:extLst>
          </p:cNvPr>
          <p:cNvSpPr txBox="1"/>
          <p:nvPr/>
        </p:nvSpPr>
        <p:spPr>
          <a:xfrm>
            <a:off x="1447799" y="5253170"/>
            <a:ext cx="685801" cy="369332"/>
          </a:xfrm>
          <a:prstGeom prst="rect">
            <a:avLst/>
          </a:prstGeom>
          <a:noFill/>
        </p:spPr>
        <p:txBody>
          <a:bodyPr wrap="square" rtlCol="0">
            <a:spAutoFit/>
          </a:bodyPr>
          <a:lstStyle/>
          <a:p>
            <a:r>
              <a:rPr lang="en-US" dirty="0"/>
              <a:t>Milk</a:t>
            </a:r>
          </a:p>
        </p:txBody>
      </p:sp>
    </p:spTree>
    <p:extLst>
      <p:ext uri="{BB962C8B-B14F-4D97-AF65-F5344CB8AC3E}">
        <p14:creationId xmlns:p14="http://schemas.microsoft.com/office/powerpoint/2010/main" val="123082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F40E-8A1B-E3B2-A5F2-01E8A00CB7BC}"/>
              </a:ext>
            </a:extLst>
          </p:cNvPr>
          <p:cNvSpPr>
            <a:spLocks noGrp="1"/>
          </p:cNvSpPr>
          <p:nvPr>
            <p:ph type="title"/>
          </p:nvPr>
        </p:nvSpPr>
        <p:spPr>
          <a:xfrm>
            <a:off x="457200" y="152400"/>
            <a:ext cx="8229600" cy="1143000"/>
          </a:xfrm>
        </p:spPr>
        <p:txBody>
          <a:bodyPr/>
          <a:lstStyle/>
          <a:p>
            <a:r>
              <a:rPr lang="en-US" dirty="0"/>
              <a:t>Data Trend Examples:</a:t>
            </a:r>
          </a:p>
        </p:txBody>
      </p:sp>
      <p:grpSp>
        <p:nvGrpSpPr>
          <p:cNvPr id="24" name="Group 23">
            <a:extLst>
              <a:ext uri="{FF2B5EF4-FFF2-40B4-BE49-F238E27FC236}">
                <a16:creationId xmlns:a16="http://schemas.microsoft.com/office/drawing/2014/main" id="{A5F00E5B-E6D3-E60A-0B93-23CEB98469CA}"/>
              </a:ext>
            </a:extLst>
          </p:cNvPr>
          <p:cNvGrpSpPr/>
          <p:nvPr/>
        </p:nvGrpSpPr>
        <p:grpSpPr>
          <a:xfrm>
            <a:off x="3857209" y="3214899"/>
            <a:ext cx="5286791" cy="3275096"/>
            <a:chOff x="3857209" y="3214899"/>
            <a:chExt cx="5286791" cy="3275096"/>
          </a:xfrm>
        </p:grpSpPr>
        <p:pic>
          <p:nvPicPr>
            <p:cNvPr id="1026" name="Picture 2" descr="Climate Challenge: What was the water level in Lake Mead at the end of  July? | NOAA Climate.gov">
              <a:extLst>
                <a:ext uri="{FF2B5EF4-FFF2-40B4-BE49-F238E27FC236}">
                  <a16:creationId xmlns:a16="http://schemas.microsoft.com/office/drawing/2014/main" id="{9A5CA493-BC6C-B93D-8718-4DC1EF06D1E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57209" y="3584231"/>
              <a:ext cx="5157336" cy="290189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D2FEFC4C-30BD-49BE-70A0-12409610F82E}"/>
                </a:ext>
              </a:extLst>
            </p:cNvPr>
            <p:cNvSpPr/>
            <p:nvPr/>
          </p:nvSpPr>
          <p:spPr>
            <a:xfrm>
              <a:off x="3857209" y="3214899"/>
              <a:ext cx="5157336" cy="3275096"/>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43025FC-DD51-9650-1DF1-6229E36B3C4A}"/>
                </a:ext>
              </a:extLst>
            </p:cNvPr>
            <p:cNvSpPr txBox="1"/>
            <p:nvPr/>
          </p:nvSpPr>
          <p:spPr>
            <a:xfrm>
              <a:off x="5943600" y="3214899"/>
              <a:ext cx="3200400" cy="369332"/>
            </a:xfrm>
            <a:prstGeom prst="rect">
              <a:avLst/>
            </a:prstGeom>
            <a:noFill/>
          </p:spPr>
          <p:txBody>
            <a:bodyPr wrap="square" rtlCol="0">
              <a:spAutoFit/>
            </a:bodyPr>
            <a:lstStyle/>
            <a:p>
              <a:r>
                <a:rPr lang="en-US" b="1" dirty="0"/>
                <a:t>Water levels in Lake Mead, NV</a:t>
              </a:r>
            </a:p>
          </p:txBody>
        </p:sp>
      </p:grpSp>
      <p:sp>
        <p:nvSpPr>
          <p:cNvPr id="5" name="TextBox 4">
            <a:extLst>
              <a:ext uri="{FF2B5EF4-FFF2-40B4-BE49-F238E27FC236}">
                <a16:creationId xmlns:a16="http://schemas.microsoft.com/office/drawing/2014/main" id="{E1C3036A-B223-84BE-2FE0-9AE64B30AB99}"/>
              </a:ext>
            </a:extLst>
          </p:cNvPr>
          <p:cNvSpPr txBox="1"/>
          <p:nvPr/>
        </p:nvSpPr>
        <p:spPr>
          <a:xfrm>
            <a:off x="107708" y="4942815"/>
            <a:ext cx="3978101" cy="1754326"/>
          </a:xfrm>
          <a:prstGeom prst="rect">
            <a:avLst/>
          </a:prstGeom>
          <a:noFill/>
        </p:spPr>
        <p:txBody>
          <a:bodyPr wrap="square" rtlCol="0">
            <a:spAutoFit/>
          </a:bodyPr>
          <a:lstStyle/>
          <a:p>
            <a:r>
              <a:rPr lang="en-US" dirty="0">
                <a:latin typeface="Avenir Book" panose="02000503020000020003" pitchFamily="2" charset="0"/>
              </a:rPr>
              <a:t>From 2000 to the present, </a:t>
            </a:r>
          </a:p>
          <a:p>
            <a:r>
              <a:rPr lang="en-US" dirty="0">
                <a:latin typeface="Avenir Book" panose="02000503020000020003" pitchFamily="2" charset="0"/>
              </a:rPr>
              <a:t>water levels in Lake Mead have ___________ .</a:t>
            </a:r>
          </a:p>
          <a:p>
            <a:endParaRPr lang="en-US" dirty="0">
              <a:latin typeface="Avenir Book" panose="02000503020000020003" pitchFamily="2" charset="0"/>
            </a:endParaRPr>
          </a:p>
          <a:p>
            <a:pPr algn="ctr"/>
            <a:r>
              <a:rPr lang="en-US" dirty="0">
                <a:latin typeface="Avenir Book" panose="02000503020000020003" pitchFamily="2" charset="0"/>
              </a:rPr>
              <a:t>increased or </a:t>
            </a:r>
          </a:p>
          <a:p>
            <a:pPr algn="ctr"/>
            <a:r>
              <a:rPr lang="en-US" dirty="0">
                <a:latin typeface="Avenir Book" panose="02000503020000020003" pitchFamily="2" charset="0"/>
              </a:rPr>
              <a:t>decreased?</a:t>
            </a:r>
          </a:p>
        </p:txBody>
      </p:sp>
      <p:sp>
        <p:nvSpPr>
          <p:cNvPr id="16" name="Left Bracket 15">
            <a:extLst>
              <a:ext uri="{FF2B5EF4-FFF2-40B4-BE49-F238E27FC236}">
                <a16:creationId xmlns:a16="http://schemas.microsoft.com/office/drawing/2014/main" id="{220DB1A3-BCBF-8BD2-1CB6-66BFF7F6AD83}"/>
              </a:ext>
            </a:extLst>
          </p:cNvPr>
          <p:cNvSpPr/>
          <p:nvPr/>
        </p:nvSpPr>
        <p:spPr>
          <a:xfrm rot="16200000">
            <a:off x="8311916" y="6131802"/>
            <a:ext cx="216368" cy="990600"/>
          </a:xfrm>
          <a:prstGeom prst="leftBracket">
            <a:avLst/>
          </a:prstGeom>
          <a:ln w="5715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EE31097A-E519-D648-50B3-4DD2489F0138}"/>
              </a:ext>
            </a:extLst>
          </p:cNvPr>
          <p:cNvCxnSpPr>
            <a:cxnSpLocks/>
          </p:cNvCxnSpPr>
          <p:nvPr/>
        </p:nvCxnSpPr>
        <p:spPr>
          <a:xfrm flipH="1" flipV="1">
            <a:off x="2895600" y="6275931"/>
            <a:ext cx="4774474" cy="369332"/>
          </a:xfrm>
          <a:prstGeom prst="line">
            <a:avLst/>
          </a:prstGeom>
          <a:ln w="57150">
            <a:solidFill>
              <a:srgbClr val="C00000"/>
            </a:solidFill>
            <a:head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D4365A03-C17B-1AE0-B37C-FC4BDE403E36}"/>
              </a:ext>
            </a:extLst>
          </p:cNvPr>
          <p:cNvSpPr txBox="1"/>
          <p:nvPr/>
        </p:nvSpPr>
        <p:spPr>
          <a:xfrm>
            <a:off x="5406428" y="1600751"/>
            <a:ext cx="3737572" cy="1754326"/>
          </a:xfrm>
          <a:prstGeom prst="rect">
            <a:avLst/>
          </a:prstGeom>
          <a:noFill/>
        </p:spPr>
        <p:txBody>
          <a:bodyPr wrap="square" rtlCol="0">
            <a:spAutoFit/>
          </a:bodyPr>
          <a:lstStyle/>
          <a:p>
            <a:r>
              <a:rPr lang="en-US" dirty="0">
                <a:latin typeface="Avenir Book" panose="02000503020000020003" pitchFamily="2" charset="0"/>
              </a:rPr>
              <a:t>Since 1895, drought severity in the </a:t>
            </a:r>
          </a:p>
          <a:p>
            <a:r>
              <a:rPr lang="en-US" dirty="0">
                <a:latin typeface="Avenir Book" panose="02000503020000020003" pitchFamily="2" charset="0"/>
              </a:rPr>
              <a:t>Southwestern U.S. has _________ .</a:t>
            </a:r>
          </a:p>
          <a:p>
            <a:pPr algn="ctr"/>
            <a:endParaRPr lang="en-US" dirty="0">
              <a:latin typeface="Avenir Book" panose="02000503020000020003" pitchFamily="2" charset="0"/>
            </a:endParaRPr>
          </a:p>
          <a:p>
            <a:pPr algn="ctr"/>
            <a:r>
              <a:rPr lang="en-US" dirty="0">
                <a:latin typeface="Avenir Book" panose="02000503020000020003" pitchFamily="2" charset="0"/>
              </a:rPr>
              <a:t>increased or </a:t>
            </a:r>
          </a:p>
          <a:p>
            <a:pPr algn="ctr"/>
            <a:r>
              <a:rPr lang="en-US" dirty="0">
                <a:latin typeface="Avenir Book" panose="02000503020000020003" pitchFamily="2" charset="0"/>
              </a:rPr>
              <a:t>decreased?</a:t>
            </a:r>
          </a:p>
          <a:p>
            <a:pPr algn="ctr"/>
            <a:endParaRPr lang="en-US" dirty="0">
              <a:latin typeface="Avenir Book" panose="02000503020000020003" pitchFamily="2" charset="0"/>
            </a:endParaRPr>
          </a:p>
        </p:txBody>
      </p:sp>
      <p:grpSp>
        <p:nvGrpSpPr>
          <p:cNvPr id="25" name="Group 24">
            <a:extLst>
              <a:ext uri="{FF2B5EF4-FFF2-40B4-BE49-F238E27FC236}">
                <a16:creationId xmlns:a16="http://schemas.microsoft.com/office/drawing/2014/main" id="{CD08EBD0-AF8B-E750-38F9-22FE2B4912AA}"/>
              </a:ext>
            </a:extLst>
          </p:cNvPr>
          <p:cNvGrpSpPr/>
          <p:nvPr/>
        </p:nvGrpSpPr>
        <p:grpSpPr>
          <a:xfrm>
            <a:off x="-258" y="990600"/>
            <a:ext cx="5288280" cy="3535984"/>
            <a:chOff x="-258" y="990600"/>
            <a:chExt cx="5288280" cy="3535984"/>
          </a:xfrm>
        </p:grpSpPr>
        <p:grpSp>
          <p:nvGrpSpPr>
            <p:cNvPr id="9" name="Group 8">
              <a:extLst>
                <a:ext uri="{FF2B5EF4-FFF2-40B4-BE49-F238E27FC236}">
                  <a16:creationId xmlns:a16="http://schemas.microsoft.com/office/drawing/2014/main" id="{51F68374-C5A7-0E67-EB83-0442614EE982}"/>
                </a:ext>
              </a:extLst>
            </p:cNvPr>
            <p:cNvGrpSpPr/>
            <p:nvPr/>
          </p:nvGrpSpPr>
          <p:grpSpPr>
            <a:xfrm>
              <a:off x="-258" y="990600"/>
              <a:ext cx="5288280" cy="3535984"/>
              <a:chOff x="0" y="118092"/>
              <a:chExt cx="3331486" cy="2382737"/>
            </a:xfrm>
          </p:grpSpPr>
          <p:pic>
            <p:nvPicPr>
              <p:cNvPr id="10" name="Picture 9">
                <a:extLst>
                  <a:ext uri="{FF2B5EF4-FFF2-40B4-BE49-F238E27FC236}">
                    <a16:creationId xmlns:a16="http://schemas.microsoft.com/office/drawing/2014/main" id="{F1E96245-116D-386A-9875-D024F04B762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0" y="504530"/>
                <a:ext cx="3331486" cy="1996299"/>
              </a:xfrm>
              <a:prstGeom prst="rect">
                <a:avLst/>
              </a:prstGeom>
              <a:ln>
                <a:solidFill>
                  <a:schemeClr val="tx1"/>
                </a:solidFill>
              </a:ln>
              <a:extLst>
                <a:ext uri="{53640926-AAD7-44D8-BBD7-CCE9431645EC}">
                  <a14:shadowObscured xmlns:a14="http://schemas.microsoft.com/office/drawing/2010/main"/>
                </a:ext>
              </a:extLst>
            </p:spPr>
          </p:pic>
          <p:sp>
            <p:nvSpPr>
              <p:cNvPr id="11" name="Text Box 13">
                <a:extLst>
                  <a:ext uri="{FF2B5EF4-FFF2-40B4-BE49-F238E27FC236}">
                    <a16:creationId xmlns:a16="http://schemas.microsoft.com/office/drawing/2014/main" id="{70E15059-1C43-6F77-E4FA-BA6F01B40CAC}"/>
                  </a:ext>
                </a:extLst>
              </p:cNvPr>
              <p:cNvSpPr txBox="1"/>
              <p:nvPr/>
            </p:nvSpPr>
            <p:spPr>
              <a:xfrm>
                <a:off x="68016" y="118092"/>
                <a:ext cx="3263189" cy="4868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Drought Severity in the Southwestern United States, 1985 - 2015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2" name="Rectangle 21">
              <a:extLst>
                <a:ext uri="{FF2B5EF4-FFF2-40B4-BE49-F238E27FC236}">
                  <a16:creationId xmlns:a16="http://schemas.microsoft.com/office/drawing/2014/main" id="{3D2FFC8C-4578-1517-9945-871E73AFFF16}"/>
                </a:ext>
              </a:extLst>
            </p:cNvPr>
            <p:cNvSpPr/>
            <p:nvPr/>
          </p:nvSpPr>
          <p:spPr>
            <a:xfrm>
              <a:off x="0" y="990600"/>
              <a:ext cx="5287576" cy="3535984"/>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9" name="Straight Connector 18">
            <a:extLst>
              <a:ext uri="{FF2B5EF4-FFF2-40B4-BE49-F238E27FC236}">
                <a16:creationId xmlns:a16="http://schemas.microsoft.com/office/drawing/2014/main" id="{31153D6E-357A-61B6-419F-438BF3BBDEB6}"/>
              </a:ext>
            </a:extLst>
          </p:cNvPr>
          <p:cNvCxnSpPr>
            <a:cxnSpLocks/>
          </p:cNvCxnSpPr>
          <p:nvPr/>
        </p:nvCxnSpPr>
        <p:spPr>
          <a:xfrm flipV="1">
            <a:off x="5029200" y="2628828"/>
            <a:ext cx="1406677" cy="169840"/>
          </a:xfrm>
          <a:prstGeom prst="line">
            <a:avLst/>
          </a:prstGeom>
          <a:ln w="57150">
            <a:solidFill>
              <a:srgbClr val="C00000"/>
            </a:solidFill>
            <a:headEnd type="triangle"/>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4D7355C-07D4-55F5-256D-16F2A0B83D5A}"/>
              </a:ext>
            </a:extLst>
          </p:cNvPr>
          <p:cNvCxnSpPr/>
          <p:nvPr/>
        </p:nvCxnSpPr>
        <p:spPr>
          <a:xfrm>
            <a:off x="838200" y="2438400"/>
            <a:ext cx="3657600" cy="5334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7474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0072-7D97-7090-C480-3E4E8AE940C7}"/>
              </a:ext>
            </a:extLst>
          </p:cNvPr>
          <p:cNvSpPr>
            <a:spLocks noGrp="1"/>
          </p:cNvSpPr>
          <p:nvPr>
            <p:ph type="title"/>
          </p:nvPr>
        </p:nvSpPr>
        <p:spPr/>
        <p:txBody>
          <a:bodyPr/>
          <a:lstStyle/>
          <a:p>
            <a:r>
              <a:rPr lang="en-US" dirty="0"/>
              <a:t>Action Project</a:t>
            </a:r>
          </a:p>
        </p:txBody>
      </p:sp>
      <p:sp>
        <p:nvSpPr>
          <p:cNvPr id="3" name="Content Placeholder 2">
            <a:extLst>
              <a:ext uri="{FF2B5EF4-FFF2-40B4-BE49-F238E27FC236}">
                <a16:creationId xmlns:a16="http://schemas.microsoft.com/office/drawing/2014/main" id="{9193AD03-2F6A-F47A-8DAC-2EA4555FE40A}"/>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501DC23A-D819-D010-42F0-8B787CBC5C56}"/>
              </a:ext>
            </a:extLst>
          </p:cNvPr>
          <p:cNvPicPr>
            <a:picLocks noChangeAspect="1"/>
          </p:cNvPicPr>
          <p:nvPr/>
        </p:nvPicPr>
        <p:blipFill>
          <a:blip r:embed="rId2" cstate="print">
            <a:extLst>
              <a:ext uri="{28A0092B-C50C-407E-A947-70E740481C1C}">
                <a14:useLocalDpi xmlns:a14="http://schemas.microsoft.com/office/drawing/2010/main"/>
              </a:ext>
            </a:extLst>
          </a:blip>
          <a:srcRect l="-9613" r="-9613"/>
          <a:stretch>
            <a:fillRect/>
          </a:stretch>
        </p:blipFill>
        <p:spPr>
          <a:xfrm>
            <a:off x="-311188" y="1600200"/>
            <a:ext cx="9766375" cy="4648200"/>
          </a:xfrm>
          <a:prstGeom prst="rect">
            <a:avLst/>
          </a:prstGeom>
        </p:spPr>
      </p:pic>
      <p:sp>
        <p:nvSpPr>
          <p:cNvPr id="5" name="TextBox 4">
            <a:extLst>
              <a:ext uri="{FF2B5EF4-FFF2-40B4-BE49-F238E27FC236}">
                <a16:creationId xmlns:a16="http://schemas.microsoft.com/office/drawing/2014/main" id="{C17A4C86-0188-93E9-B602-9CAA8941FA33}"/>
              </a:ext>
            </a:extLst>
          </p:cNvPr>
          <p:cNvSpPr txBox="1"/>
          <p:nvPr/>
        </p:nvSpPr>
        <p:spPr>
          <a:xfrm>
            <a:off x="5257800" y="1612139"/>
            <a:ext cx="3276600" cy="584775"/>
          </a:xfrm>
          <a:prstGeom prst="rect">
            <a:avLst/>
          </a:prstGeom>
          <a:noFill/>
        </p:spPr>
        <p:txBody>
          <a:bodyPr wrap="square" rtlCol="0">
            <a:spAutoFit/>
          </a:bodyPr>
          <a:lstStyle/>
          <a:p>
            <a:r>
              <a:rPr lang="en-US" sz="1600" dirty="0">
                <a:latin typeface="Avenir Book" panose="02000503020000020003" pitchFamily="2" charset="0"/>
              </a:rPr>
              <a:t>Stage 1: Identify the problem and the constraints</a:t>
            </a:r>
          </a:p>
        </p:txBody>
      </p:sp>
      <p:sp>
        <p:nvSpPr>
          <p:cNvPr id="6" name="TextBox 5">
            <a:extLst>
              <a:ext uri="{FF2B5EF4-FFF2-40B4-BE49-F238E27FC236}">
                <a16:creationId xmlns:a16="http://schemas.microsoft.com/office/drawing/2014/main" id="{F7C28763-9ECA-2CC6-31DC-911AE35BB6DF}"/>
              </a:ext>
            </a:extLst>
          </p:cNvPr>
          <p:cNvSpPr txBox="1"/>
          <p:nvPr/>
        </p:nvSpPr>
        <p:spPr>
          <a:xfrm>
            <a:off x="5715000" y="5511225"/>
            <a:ext cx="3276600" cy="584775"/>
          </a:xfrm>
          <a:prstGeom prst="rect">
            <a:avLst/>
          </a:prstGeom>
          <a:noFill/>
        </p:spPr>
        <p:txBody>
          <a:bodyPr wrap="square" rtlCol="0">
            <a:spAutoFit/>
          </a:bodyPr>
          <a:lstStyle/>
          <a:p>
            <a:r>
              <a:rPr lang="en-US" sz="1600" dirty="0">
                <a:latin typeface="Avenir Book" panose="02000503020000020003" pitchFamily="2" charset="0"/>
              </a:rPr>
              <a:t>Stage 2: Brainstorm and select the best solution</a:t>
            </a:r>
          </a:p>
        </p:txBody>
      </p:sp>
      <p:sp>
        <p:nvSpPr>
          <p:cNvPr id="7" name="TextBox 6">
            <a:extLst>
              <a:ext uri="{FF2B5EF4-FFF2-40B4-BE49-F238E27FC236}">
                <a16:creationId xmlns:a16="http://schemas.microsoft.com/office/drawing/2014/main" id="{3C7DD206-BBE6-96EF-DAC1-A14F86097819}"/>
              </a:ext>
            </a:extLst>
          </p:cNvPr>
          <p:cNvSpPr txBox="1"/>
          <p:nvPr/>
        </p:nvSpPr>
        <p:spPr>
          <a:xfrm>
            <a:off x="1209805" y="5663625"/>
            <a:ext cx="2133600" cy="584775"/>
          </a:xfrm>
          <a:prstGeom prst="rect">
            <a:avLst/>
          </a:prstGeom>
          <a:noFill/>
        </p:spPr>
        <p:txBody>
          <a:bodyPr wrap="square" rtlCol="0">
            <a:spAutoFit/>
          </a:bodyPr>
          <a:lstStyle/>
          <a:p>
            <a:pPr algn="ctr"/>
            <a:r>
              <a:rPr lang="en-US" sz="1600" dirty="0">
                <a:latin typeface="Avenir Book" panose="02000503020000020003" pitchFamily="2" charset="0"/>
              </a:rPr>
              <a:t>Stage 3: Plan the prototype project</a:t>
            </a:r>
          </a:p>
        </p:txBody>
      </p:sp>
      <p:sp>
        <p:nvSpPr>
          <p:cNvPr id="8" name="TextBox 7">
            <a:extLst>
              <a:ext uri="{FF2B5EF4-FFF2-40B4-BE49-F238E27FC236}">
                <a16:creationId xmlns:a16="http://schemas.microsoft.com/office/drawing/2014/main" id="{07CC9C9B-33BB-5096-16D2-65CA877B4B60}"/>
              </a:ext>
            </a:extLst>
          </p:cNvPr>
          <p:cNvSpPr txBox="1"/>
          <p:nvPr/>
        </p:nvSpPr>
        <p:spPr>
          <a:xfrm>
            <a:off x="368531" y="3952783"/>
            <a:ext cx="1905000" cy="584775"/>
          </a:xfrm>
          <a:prstGeom prst="rect">
            <a:avLst/>
          </a:prstGeom>
          <a:noFill/>
        </p:spPr>
        <p:txBody>
          <a:bodyPr wrap="square" rtlCol="0">
            <a:spAutoFit/>
          </a:bodyPr>
          <a:lstStyle/>
          <a:p>
            <a:pPr algn="ctr"/>
            <a:r>
              <a:rPr lang="en-US" sz="1600" dirty="0">
                <a:latin typeface="Avenir Book" panose="02000503020000020003" pitchFamily="2" charset="0"/>
              </a:rPr>
              <a:t>Stage 4: Execute the project</a:t>
            </a:r>
          </a:p>
        </p:txBody>
      </p:sp>
      <p:sp>
        <p:nvSpPr>
          <p:cNvPr id="9" name="TextBox 8">
            <a:extLst>
              <a:ext uri="{FF2B5EF4-FFF2-40B4-BE49-F238E27FC236}">
                <a16:creationId xmlns:a16="http://schemas.microsoft.com/office/drawing/2014/main" id="{1D388668-092B-6DB9-6FF6-A24186D75676}"/>
              </a:ext>
            </a:extLst>
          </p:cNvPr>
          <p:cNvSpPr txBox="1"/>
          <p:nvPr/>
        </p:nvSpPr>
        <p:spPr>
          <a:xfrm>
            <a:off x="381000" y="1596899"/>
            <a:ext cx="1981200" cy="1077218"/>
          </a:xfrm>
          <a:prstGeom prst="rect">
            <a:avLst/>
          </a:prstGeom>
          <a:noFill/>
        </p:spPr>
        <p:txBody>
          <a:bodyPr wrap="square" rtlCol="0">
            <a:spAutoFit/>
          </a:bodyPr>
          <a:lstStyle/>
          <a:p>
            <a:pPr algn="ctr"/>
            <a:r>
              <a:rPr lang="en-US" sz="1600" dirty="0">
                <a:latin typeface="Avenir Book" panose="02000503020000020003" pitchFamily="2" charset="0"/>
              </a:rPr>
              <a:t>Stage 5: Evaluate progress and identify ways to improve project</a:t>
            </a:r>
          </a:p>
        </p:txBody>
      </p:sp>
      <p:cxnSp>
        <p:nvCxnSpPr>
          <p:cNvPr id="10" name="Straight Arrow Connector 9">
            <a:extLst>
              <a:ext uri="{FF2B5EF4-FFF2-40B4-BE49-F238E27FC236}">
                <a16:creationId xmlns:a16="http://schemas.microsoft.com/office/drawing/2014/main" id="{32556F12-50CF-8BF4-F442-E01751E94614}"/>
              </a:ext>
            </a:extLst>
          </p:cNvPr>
          <p:cNvCxnSpPr>
            <a:cxnSpLocks/>
          </p:cNvCxnSpPr>
          <p:nvPr/>
        </p:nvCxnSpPr>
        <p:spPr>
          <a:xfrm>
            <a:off x="1315403" y="4537558"/>
            <a:ext cx="885002" cy="1177471"/>
          </a:xfrm>
          <a:prstGeom prst="straightConnector1">
            <a:avLst/>
          </a:prstGeom>
          <a:ln w="4445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61D4F997-1120-C6F7-2060-7FC58488D020}"/>
              </a:ext>
            </a:extLst>
          </p:cNvPr>
          <p:cNvCxnSpPr>
            <a:cxnSpLocks/>
          </p:cNvCxnSpPr>
          <p:nvPr/>
        </p:nvCxnSpPr>
        <p:spPr>
          <a:xfrm flipH="1">
            <a:off x="1066800" y="2674117"/>
            <a:ext cx="248603" cy="1278666"/>
          </a:xfrm>
          <a:prstGeom prst="straightConnector1">
            <a:avLst/>
          </a:prstGeom>
          <a:ln w="44450">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60151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763000" cy="548640"/>
          </a:xfrm>
        </p:spPr>
        <p:txBody>
          <a:bodyPr/>
          <a:lstStyle/>
          <a:p>
            <a:pPr algn="ctr"/>
            <a:r>
              <a:rPr lang="en-US" sz="3200" dirty="0"/>
              <a:t>Stage 1: </a:t>
            </a:r>
            <a:br>
              <a:rPr lang="en-US" sz="3200" dirty="0"/>
            </a:br>
            <a:r>
              <a:rPr lang="en-US" sz="3200" dirty="0"/>
              <a:t>Identify the Problem and the Constraints</a:t>
            </a:r>
          </a:p>
        </p:txBody>
      </p:sp>
      <p:sp>
        <p:nvSpPr>
          <p:cNvPr id="3" name="Content Placeholder 2"/>
          <p:cNvSpPr>
            <a:spLocks noGrp="1"/>
          </p:cNvSpPr>
          <p:nvPr>
            <p:ph idx="1"/>
          </p:nvPr>
        </p:nvSpPr>
        <p:spPr>
          <a:xfrm>
            <a:off x="152400" y="1944189"/>
            <a:ext cx="8382000" cy="3542211"/>
          </a:xfrm>
          <a:solidFill>
            <a:schemeClr val="bg1"/>
          </a:solidFill>
          <a:ln w="19050">
            <a:solidFill>
              <a:schemeClr val="accent2"/>
            </a:solidFill>
          </a:ln>
        </p:spPr>
        <p:txBody>
          <a:bodyPr>
            <a:noAutofit/>
          </a:bodyPr>
          <a:lstStyle/>
          <a:p>
            <a:r>
              <a:rPr lang="en-US" sz="2800" b="0" u="sng" dirty="0"/>
              <a:t>Problem</a:t>
            </a:r>
            <a:r>
              <a:rPr lang="en-US" sz="2800" b="0" dirty="0"/>
              <a:t>: </a:t>
            </a:r>
            <a:r>
              <a:rPr lang="en-US" sz="2800" dirty="0">
                <a:latin typeface="Avenir Medium" panose="02000503020000020003" pitchFamily="2" charset="0"/>
              </a:rPr>
              <a:t>The southwest is expected to experience severe droughts due to climate change and the increasing population requires water.</a:t>
            </a:r>
          </a:p>
          <a:p>
            <a:pPr marL="0" indent="0">
              <a:buNone/>
            </a:pPr>
            <a:endParaRPr lang="en-US" sz="2800" b="0" dirty="0"/>
          </a:p>
          <a:p>
            <a:r>
              <a:rPr lang="en-US" sz="2800" b="0" u="sng" dirty="0"/>
              <a:t>Constraints</a:t>
            </a:r>
            <a:r>
              <a:rPr lang="en-US" sz="2800" b="0" dirty="0"/>
              <a:t>: </a:t>
            </a:r>
            <a:r>
              <a:rPr lang="en-US" sz="2800" dirty="0">
                <a:latin typeface="Avenir Medium" panose="02000503020000020003" pitchFamily="2" charset="0"/>
              </a:rPr>
              <a:t>Determined by the teacher: </a:t>
            </a:r>
            <a:endParaRPr lang="en-US" sz="2000" dirty="0">
              <a:latin typeface="Avenir Medium" panose="02000503020000020003" pitchFamily="2" charset="0"/>
            </a:endParaRPr>
          </a:p>
          <a:p>
            <a:pPr lvl="1"/>
            <a:r>
              <a:rPr lang="en-US" sz="2000" dirty="0">
                <a:latin typeface="Avenir Medium" panose="02000503020000020003" pitchFamily="2" charset="0"/>
              </a:rPr>
              <a:t>Time to complete project</a:t>
            </a:r>
          </a:p>
          <a:p>
            <a:pPr lvl="1"/>
            <a:endParaRPr lang="en-US" sz="2000" b="0" dirty="0"/>
          </a:p>
        </p:txBody>
      </p:sp>
    </p:spTree>
    <p:extLst>
      <p:ext uri="{BB962C8B-B14F-4D97-AF65-F5344CB8AC3E}">
        <p14:creationId xmlns:p14="http://schemas.microsoft.com/office/powerpoint/2010/main" val="182245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
            <a:ext cx="8763000" cy="1005840"/>
          </a:xfrm>
        </p:spPr>
        <p:txBody>
          <a:bodyPr/>
          <a:lstStyle/>
          <a:p>
            <a:pPr algn="ctr"/>
            <a:r>
              <a:rPr lang="en-US" sz="3200" dirty="0"/>
              <a:t>Stage 2: </a:t>
            </a:r>
            <a:br>
              <a:rPr lang="en-US" sz="3200" dirty="0"/>
            </a:br>
            <a:r>
              <a:rPr lang="en-US" sz="3200" dirty="0"/>
              <a:t>Brainstorm and Select the Best Solution</a:t>
            </a:r>
          </a:p>
        </p:txBody>
      </p:sp>
      <p:sp>
        <p:nvSpPr>
          <p:cNvPr id="4" name="Content Placeholder 2">
            <a:extLst>
              <a:ext uri="{FF2B5EF4-FFF2-40B4-BE49-F238E27FC236}">
                <a16:creationId xmlns:a16="http://schemas.microsoft.com/office/drawing/2014/main" id="{FCEE8B23-2A91-3E40-BBE9-25320CA31E24}"/>
              </a:ext>
            </a:extLst>
          </p:cNvPr>
          <p:cNvSpPr txBox="1">
            <a:spLocks/>
          </p:cNvSpPr>
          <p:nvPr/>
        </p:nvSpPr>
        <p:spPr>
          <a:xfrm>
            <a:off x="811530" y="1905000"/>
            <a:ext cx="7520940" cy="2286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dk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9pPr>
          </a:lstStyle>
          <a:p>
            <a:pPr>
              <a:buFont typeface="Arial" panose="020B0604020202020204" pitchFamily="34" charset="0"/>
              <a:buChar char="•"/>
            </a:pPr>
            <a:r>
              <a:rPr lang="en-US" sz="2400" b="0" dirty="0"/>
              <a:t>Remember that your project should attempt a solution for the identified problem.</a:t>
            </a:r>
          </a:p>
          <a:p>
            <a:pPr>
              <a:buFont typeface="Arial" panose="020B0604020202020204" pitchFamily="34" charset="0"/>
              <a:buChar char="•"/>
            </a:pPr>
            <a:r>
              <a:rPr lang="en-US" sz="2400" b="0" dirty="0"/>
              <a:t>Keep in mind </a:t>
            </a:r>
            <a:r>
              <a:rPr lang="en-US" sz="2400" b="0" u="sng" dirty="0"/>
              <a:t>all</a:t>
            </a:r>
            <a:r>
              <a:rPr lang="en-US" sz="2400" b="0" dirty="0"/>
              <a:t> the constraints.</a:t>
            </a:r>
          </a:p>
          <a:p>
            <a:pPr>
              <a:buFont typeface="Arial" panose="020B0604020202020204" pitchFamily="34" charset="0"/>
              <a:buChar char="•"/>
            </a:pPr>
            <a:r>
              <a:rPr lang="en-US" sz="2400" b="0" dirty="0"/>
              <a:t>Work with your group to come up with the best solution possible.</a:t>
            </a:r>
          </a:p>
          <a:p>
            <a:endParaRPr lang="en-US" sz="2400" dirty="0"/>
          </a:p>
        </p:txBody>
      </p:sp>
      <p:sp>
        <p:nvSpPr>
          <p:cNvPr id="5" name="Content Placeholder 2">
            <a:extLst>
              <a:ext uri="{FF2B5EF4-FFF2-40B4-BE49-F238E27FC236}">
                <a16:creationId xmlns:a16="http://schemas.microsoft.com/office/drawing/2014/main" id="{93061F05-4F50-4237-6B94-B70D02ADD116}"/>
              </a:ext>
            </a:extLst>
          </p:cNvPr>
          <p:cNvSpPr txBox="1">
            <a:spLocks/>
          </p:cNvSpPr>
          <p:nvPr/>
        </p:nvSpPr>
        <p:spPr>
          <a:xfrm>
            <a:off x="1295400" y="4343400"/>
            <a:ext cx="7520940" cy="2286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dk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dk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dk1"/>
                </a:solidFill>
                <a:latin typeface="+mn-lt"/>
                <a:ea typeface="+mn-ea"/>
                <a:cs typeface="+mn-cs"/>
              </a:defRPr>
            </a:lvl9pPr>
          </a:lstStyle>
          <a:p>
            <a:pPr marL="0" indent="0"/>
            <a:r>
              <a:rPr lang="en-US" sz="2400" dirty="0">
                <a:latin typeface="Avenir Black" panose="02000503020000020003" pitchFamily="2" charset="0"/>
              </a:rPr>
              <a:t>Example Solution: </a:t>
            </a:r>
          </a:p>
          <a:p>
            <a:pPr marL="0" indent="0"/>
            <a:r>
              <a:rPr lang="en-US" sz="2400" b="0" dirty="0">
                <a:latin typeface="Avenir Medium" panose="02000503020000020003" pitchFamily="2" charset="0"/>
              </a:rPr>
              <a:t>Collect rain water to use for watering outdoor plants, and cleaning outdoor spaces. </a:t>
            </a:r>
          </a:p>
        </p:txBody>
      </p:sp>
    </p:spTree>
    <p:extLst>
      <p:ext uri="{BB962C8B-B14F-4D97-AF65-F5344CB8AC3E}">
        <p14:creationId xmlns:p14="http://schemas.microsoft.com/office/powerpoint/2010/main" val="1620167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
            <a:ext cx="8763000" cy="548640"/>
          </a:xfrm>
        </p:spPr>
        <p:txBody>
          <a:bodyPr/>
          <a:lstStyle/>
          <a:p>
            <a:pPr algn="ctr"/>
            <a:r>
              <a:rPr lang="en-US" sz="3200" dirty="0"/>
              <a:t>Stage 3: </a:t>
            </a:r>
            <a:br>
              <a:rPr lang="en-US" sz="3200" dirty="0"/>
            </a:br>
            <a:r>
              <a:rPr lang="en-US" sz="3200" dirty="0"/>
              <a:t>Plan the Prototype Project</a:t>
            </a:r>
          </a:p>
        </p:txBody>
      </p:sp>
      <p:graphicFrame>
        <p:nvGraphicFramePr>
          <p:cNvPr id="3" name="Table 2">
            <a:extLst>
              <a:ext uri="{FF2B5EF4-FFF2-40B4-BE49-F238E27FC236}">
                <a16:creationId xmlns:a16="http://schemas.microsoft.com/office/drawing/2014/main" id="{8A2359F6-84F8-E04A-998D-466298E01B05}"/>
              </a:ext>
            </a:extLst>
          </p:cNvPr>
          <p:cNvGraphicFramePr>
            <a:graphicFrameLocks noGrp="1"/>
          </p:cNvGraphicFramePr>
          <p:nvPr>
            <p:extLst>
              <p:ext uri="{D42A27DB-BD31-4B8C-83A1-F6EECF244321}">
                <p14:modId xmlns:p14="http://schemas.microsoft.com/office/powerpoint/2010/main" val="3035840813"/>
              </p:ext>
            </p:extLst>
          </p:nvPr>
        </p:nvGraphicFramePr>
        <p:xfrm>
          <a:off x="609600" y="1447800"/>
          <a:ext cx="7924799" cy="5257797"/>
        </p:xfrm>
        <a:graphic>
          <a:graphicData uri="http://schemas.openxmlformats.org/drawingml/2006/table">
            <a:tbl>
              <a:tblPr firstRow="1" firstCol="1" bandRow="1">
                <a:tableStyleId>{69012ECD-51FC-41F1-AA8D-1B2483CD663E}</a:tableStyleId>
              </a:tblPr>
              <a:tblGrid>
                <a:gridCol w="4683929">
                  <a:extLst>
                    <a:ext uri="{9D8B030D-6E8A-4147-A177-3AD203B41FA5}">
                      <a16:colId xmlns:a16="http://schemas.microsoft.com/office/drawing/2014/main" val="131936847"/>
                    </a:ext>
                  </a:extLst>
                </a:gridCol>
                <a:gridCol w="1587291">
                  <a:extLst>
                    <a:ext uri="{9D8B030D-6E8A-4147-A177-3AD203B41FA5}">
                      <a16:colId xmlns:a16="http://schemas.microsoft.com/office/drawing/2014/main" val="3197000018"/>
                    </a:ext>
                  </a:extLst>
                </a:gridCol>
                <a:gridCol w="1653579">
                  <a:extLst>
                    <a:ext uri="{9D8B030D-6E8A-4147-A177-3AD203B41FA5}">
                      <a16:colId xmlns:a16="http://schemas.microsoft.com/office/drawing/2014/main" val="2544878767"/>
                    </a:ext>
                  </a:extLst>
                </a:gridCol>
              </a:tblGrid>
              <a:tr h="1272386">
                <a:tc>
                  <a:txBody>
                    <a:bodyPr/>
                    <a:lstStyle/>
                    <a:p>
                      <a:pPr marL="0" marR="0">
                        <a:spcBef>
                          <a:spcPts val="0"/>
                        </a:spcBef>
                        <a:spcAft>
                          <a:spcPts val="0"/>
                        </a:spcAft>
                      </a:pPr>
                      <a:r>
                        <a:rPr lang="en-US" sz="2000" dirty="0">
                          <a:effectLst/>
                          <a:latin typeface="Avenir Book" panose="02000503020000020003" pitchFamily="2" charset="0"/>
                        </a:rPr>
                        <a:t>Tasks</a:t>
                      </a:r>
                      <a:endParaRPr lang="en-US" sz="20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Avenir Book" panose="02000503020000020003" pitchFamily="2" charset="0"/>
                        </a:rPr>
                        <a:t>Who Will Be in Charge of this Task?</a:t>
                      </a:r>
                      <a:endParaRPr lang="en-US" sz="20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Avenir Book" panose="02000503020000020003" pitchFamily="2" charset="0"/>
                        </a:rPr>
                        <a:t>Deadline</a:t>
                      </a:r>
                      <a:endParaRPr lang="en-US" sz="20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279725"/>
                  </a:ext>
                </a:extLst>
              </a:tr>
              <a:tr h="530333">
                <a:tc>
                  <a:txBody>
                    <a:bodyPr/>
                    <a:lstStyle/>
                    <a:p>
                      <a:pPr marL="0" marR="0">
                        <a:spcBef>
                          <a:spcPts val="0"/>
                        </a:spcBef>
                        <a:spcAft>
                          <a:spcPts val="0"/>
                        </a:spcAft>
                      </a:pPr>
                      <a:r>
                        <a:rPr lang="en-US" sz="1600" dirty="0">
                          <a:effectLst/>
                          <a:latin typeface="Avenir Book" panose="02000503020000020003" pitchFamily="2" charset="0"/>
                        </a:rPr>
                        <a:t>Research and determine the best rainwater harvesting system.</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Avenir Book" panose="02000503020000020003" pitchFamily="2" charset="0"/>
                        </a:rPr>
                        <a:t>LG</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Avenir Book" panose="02000503020000020003" pitchFamily="2" charset="0"/>
                        </a:rPr>
                        <a:t>June 30, 2020</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3934999"/>
                  </a:ext>
                </a:extLst>
              </a:tr>
              <a:tr h="803413">
                <a:tc>
                  <a:txBody>
                    <a:bodyPr/>
                    <a:lstStyle/>
                    <a:p>
                      <a:pPr marL="0" marR="0">
                        <a:spcBef>
                          <a:spcPts val="0"/>
                        </a:spcBef>
                        <a:spcAft>
                          <a:spcPts val="0"/>
                        </a:spcAft>
                      </a:pPr>
                      <a:r>
                        <a:rPr lang="en-US" sz="1600" dirty="0">
                          <a:effectLst/>
                          <a:latin typeface="Avenir Book" panose="02000503020000020003" pitchFamily="2" charset="0"/>
                        </a:rPr>
                        <a:t>Write a proposal that includes the design idea, costs, and proposed location for the rainwater harvesting system.</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Avenir Book" panose="02000503020000020003" pitchFamily="2" charset="0"/>
                        </a:rPr>
                        <a:t>LG</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Avenir Book" panose="02000503020000020003" pitchFamily="2" charset="0"/>
                        </a:rPr>
                        <a:t>July 20, 2020</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6300885"/>
                  </a:ext>
                </a:extLst>
              </a:tr>
              <a:tr h="530333">
                <a:tc>
                  <a:txBody>
                    <a:bodyPr/>
                    <a:lstStyle/>
                    <a:p>
                      <a:pPr marL="0" marR="0">
                        <a:spcBef>
                          <a:spcPts val="0"/>
                        </a:spcBef>
                        <a:spcAft>
                          <a:spcPts val="0"/>
                        </a:spcAft>
                      </a:pPr>
                      <a:r>
                        <a:rPr lang="en-US" sz="1600" dirty="0">
                          <a:effectLst/>
                          <a:latin typeface="Avenir Book" panose="02000503020000020003" pitchFamily="2" charset="0"/>
                        </a:rPr>
                        <a:t>Present proposal at next Board of Directors meeting.</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Avenir Book" panose="02000503020000020003" pitchFamily="2" charset="0"/>
                        </a:rPr>
                        <a:t>SB</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Avenir Book" panose="02000503020000020003" pitchFamily="2" charset="0"/>
                        </a:rPr>
                        <a:t>July 20, 2020</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1567535"/>
                  </a:ext>
                </a:extLst>
              </a:tr>
              <a:tr h="530333">
                <a:tc>
                  <a:txBody>
                    <a:bodyPr/>
                    <a:lstStyle/>
                    <a:p>
                      <a:pPr marL="0" marR="0">
                        <a:spcBef>
                          <a:spcPts val="0"/>
                        </a:spcBef>
                        <a:spcAft>
                          <a:spcPts val="0"/>
                        </a:spcAft>
                      </a:pPr>
                      <a:r>
                        <a:rPr lang="en-US" sz="1600" dirty="0">
                          <a:effectLst/>
                          <a:latin typeface="Avenir Book" panose="02000503020000020003" pitchFamily="2" charset="0"/>
                        </a:rPr>
                        <a:t>Secure funding for the project.</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Avenir Book" panose="02000503020000020003" pitchFamily="2" charset="0"/>
                        </a:rPr>
                        <a:t>SB</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Avenir Book" panose="02000503020000020003" pitchFamily="2" charset="0"/>
                        </a:rPr>
                        <a:t>July 31, 2020</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9977179"/>
                  </a:ext>
                </a:extLst>
              </a:tr>
              <a:tr h="530333">
                <a:tc>
                  <a:txBody>
                    <a:bodyPr/>
                    <a:lstStyle/>
                    <a:p>
                      <a:pPr marL="0" marR="0">
                        <a:spcBef>
                          <a:spcPts val="0"/>
                        </a:spcBef>
                        <a:spcAft>
                          <a:spcPts val="0"/>
                        </a:spcAft>
                      </a:pPr>
                      <a:r>
                        <a:rPr lang="en-US" sz="1600" dirty="0">
                          <a:effectLst/>
                          <a:latin typeface="Avenir Book" panose="02000503020000020003" pitchFamily="2" charset="0"/>
                        </a:rPr>
                        <a:t>Purchase all materials.</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Avenir Book" panose="02000503020000020003" pitchFamily="2" charset="0"/>
                        </a:rPr>
                        <a:t>LG</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a:effectLst/>
                          <a:latin typeface="Avenir Book" panose="02000503020000020003" pitchFamily="2" charset="0"/>
                        </a:rPr>
                        <a:t>October 15, 2020</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7456593"/>
                  </a:ext>
                </a:extLst>
              </a:tr>
              <a:tr h="530333">
                <a:tc>
                  <a:txBody>
                    <a:bodyPr/>
                    <a:lstStyle/>
                    <a:p>
                      <a:pPr marL="0" marR="0">
                        <a:spcBef>
                          <a:spcPts val="0"/>
                        </a:spcBef>
                        <a:spcAft>
                          <a:spcPts val="0"/>
                        </a:spcAft>
                      </a:pPr>
                      <a:r>
                        <a:rPr lang="en-US" sz="1600" dirty="0">
                          <a:effectLst/>
                          <a:latin typeface="Avenir Book" panose="02000503020000020003" pitchFamily="2" charset="0"/>
                        </a:rPr>
                        <a:t>Install rainwater harvesting system.</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Avenir Book" panose="02000503020000020003" pitchFamily="2" charset="0"/>
                        </a:rPr>
                        <a:t>JV</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Avenir Book" panose="02000503020000020003" pitchFamily="2" charset="0"/>
                        </a:rPr>
                        <a:t>November 1, 2020</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9001018"/>
                  </a:ext>
                </a:extLst>
              </a:tr>
              <a:tr h="530333">
                <a:tc>
                  <a:txBody>
                    <a:bodyPr/>
                    <a:lstStyle/>
                    <a:p>
                      <a:pPr marL="0" marR="0">
                        <a:spcBef>
                          <a:spcPts val="0"/>
                        </a:spcBef>
                        <a:spcAft>
                          <a:spcPts val="0"/>
                        </a:spcAft>
                      </a:pPr>
                      <a:r>
                        <a:rPr lang="en-US" sz="1600" dirty="0">
                          <a:effectLst/>
                          <a:latin typeface="Avenir Book" panose="02000503020000020003" pitchFamily="2" charset="0"/>
                        </a:rPr>
                        <a:t>Create an informational poster about the rainwater harvesting system. </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Avenir Book" panose="02000503020000020003" pitchFamily="2" charset="0"/>
                        </a:rPr>
                        <a:t>LG</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Avenir Book" panose="02000503020000020003" pitchFamily="2" charset="0"/>
                        </a:rPr>
                        <a:t>December 31, 202o</a:t>
                      </a:r>
                      <a:endParaRPr lang="en-US" sz="1600" dirty="0">
                        <a:effectLst/>
                        <a:latin typeface="Avenir Book" panose="02000503020000020003" pitchFamily="2"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707247"/>
                  </a:ext>
                </a:extLst>
              </a:tr>
            </a:tbl>
          </a:graphicData>
        </a:graphic>
      </p:graphicFrame>
    </p:spTree>
    <p:extLst>
      <p:ext uri="{BB962C8B-B14F-4D97-AF65-F5344CB8AC3E}">
        <p14:creationId xmlns:p14="http://schemas.microsoft.com/office/powerpoint/2010/main" val="2889904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4782" y="2057400"/>
            <a:ext cx="7520940" cy="1676400"/>
          </a:xfrm>
        </p:spPr>
        <p:style>
          <a:lnRef idx="2">
            <a:schemeClr val="accent2"/>
          </a:lnRef>
          <a:fillRef idx="1">
            <a:schemeClr val="lt1"/>
          </a:fillRef>
          <a:effectRef idx="0">
            <a:schemeClr val="accent2"/>
          </a:effectRef>
          <a:fontRef idx="minor">
            <a:schemeClr val="dk1"/>
          </a:fontRef>
        </p:style>
        <p:txBody>
          <a:bodyPr>
            <a:noAutofit/>
          </a:bodyPr>
          <a:lstStyle/>
          <a:p>
            <a:pPr>
              <a:lnSpc>
                <a:spcPct val="120000"/>
              </a:lnSpc>
            </a:pPr>
            <a:r>
              <a:rPr lang="en-US" sz="2400" b="0" dirty="0">
                <a:latin typeface="Avenir Book" panose="02000503020000020003" pitchFamily="2" charset="0"/>
              </a:rPr>
              <a:t>Carry out your project plan.</a:t>
            </a:r>
          </a:p>
          <a:p>
            <a:pPr>
              <a:lnSpc>
                <a:spcPct val="120000"/>
              </a:lnSpc>
            </a:pPr>
            <a:r>
              <a:rPr lang="en-US" sz="2400" b="0" dirty="0">
                <a:latin typeface="Avenir Book" panose="02000503020000020003" pitchFamily="2" charset="0"/>
              </a:rPr>
              <a:t>Be flexible and adaptable.</a:t>
            </a:r>
          </a:p>
          <a:p>
            <a:pPr>
              <a:lnSpc>
                <a:spcPct val="120000"/>
              </a:lnSpc>
            </a:pPr>
            <a:r>
              <a:rPr lang="en-US" sz="2400" b="0" dirty="0">
                <a:latin typeface="Avenir Book" panose="02000503020000020003" pitchFamily="2" charset="0"/>
              </a:rPr>
              <a:t>Communicate as a team!</a:t>
            </a:r>
          </a:p>
          <a:p>
            <a:endParaRPr lang="en-US" sz="2400" dirty="0">
              <a:latin typeface="Avenir Book" panose="02000503020000020003" pitchFamily="2" charset="0"/>
            </a:endParaRPr>
          </a:p>
        </p:txBody>
      </p:sp>
      <p:sp>
        <p:nvSpPr>
          <p:cNvPr id="7" name="Title 1">
            <a:extLst>
              <a:ext uri="{FF2B5EF4-FFF2-40B4-BE49-F238E27FC236}">
                <a16:creationId xmlns:a16="http://schemas.microsoft.com/office/drawing/2014/main" id="{B02AF664-877B-0B48-B49F-40C4FBC28576}"/>
              </a:ext>
            </a:extLst>
          </p:cNvPr>
          <p:cNvSpPr txBox="1">
            <a:spLocks/>
          </p:cNvSpPr>
          <p:nvPr/>
        </p:nvSpPr>
        <p:spPr>
          <a:xfrm>
            <a:off x="152400" y="518160"/>
            <a:ext cx="8763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3200" b="1" dirty="0">
                <a:latin typeface="Avenir Black" panose="02000503020000020003" pitchFamily="2" charset="0"/>
              </a:rPr>
              <a:t>Stage 4: </a:t>
            </a:r>
            <a:br>
              <a:rPr lang="en-US" sz="3200" b="1" dirty="0">
                <a:latin typeface="Avenir Black" panose="02000503020000020003" pitchFamily="2" charset="0"/>
              </a:rPr>
            </a:br>
            <a:r>
              <a:rPr lang="en-US" sz="3200" b="1" dirty="0">
                <a:latin typeface="Avenir Black" panose="02000503020000020003" pitchFamily="2" charset="0"/>
              </a:rPr>
              <a:t>Execute the project</a:t>
            </a:r>
          </a:p>
        </p:txBody>
      </p:sp>
    </p:spTree>
    <p:extLst>
      <p:ext uri="{BB962C8B-B14F-4D97-AF65-F5344CB8AC3E}">
        <p14:creationId xmlns:p14="http://schemas.microsoft.com/office/powerpoint/2010/main" val="2292300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506" y="2057400"/>
            <a:ext cx="8763000" cy="2514600"/>
          </a:xfrm>
          <a:ln>
            <a:solidFill>
              <a:schemeClr val="accent2"/>
            </a:solidFill>
          </a:ln>
        </p:spPr>
        <p:style>
          <a:lnRef idx="2">
            <a:schemeClr val="accent3"/>
          </a:lnRef>
          <a:fillRef idx="1">
            <a:schemeClr val="lt1"/>
          </a:fillRef>
          <a:effectRef idx="0">
            <a:schemeClr val="accent3"/>
          </a:effectRef>
          <a:fontRef idx="minor">
            <a:schemeClr val="dk1"/>
          </a:fontRef>
        </p:style>
        <p:txBody>
          <a:bodyPr>
            <a:normAutofit/>
          </a:bodyPr>
          <a:lstStyle/>
          <a:p>
            <a:r>
              <a:rPr lang="en-US" sz="1800" u="sng" dirty="0">
                <a:latin typeface="Avenir Medium" panose="02000503020000020003" pitchFamily="2" charset="0"/>
              </a:rPr>
              <a:t>During the project</a:t>
            </a:r>
            <a:r>
              <a:rPr lang="en-US" sz="1800" dirty="0">
                <a:latin typeface="Avenir Medium" panose="02000503020000020003" pitchFamily="2" charset="0"/>
              </a:rPr>
              <a:t>, reflect on what is going well (#6) and what needs to be improved (#7). </a:t>
            </a:r>
          </a:p>
          <a:p>
            <a:endParaRPr lang="en-US" sz="1800" dirty="0">
              <a:latin typeface="Avenir Medium" panose="02000503020000020003" pitchFamily="2" charset="0"/>
            </a:endParaRPr>
          </a:p>
          <a:p>
            <a:endParaRPr lang="en-US" sz="1800" dirty="0">
              <a:latin typeface="Avenir Medium" panose="02000503020000020003" pitchFamily="2" charset="0"/>
            </a:endParaRPr>
          </a:p>
          <a:p>
            <a:r>
              <a:rPr lang="en-US" sz="1800" u="sng" dirty="0">
                <a:latin typeface="Avenir Medium" panose="02000503020000020003" pitchFamily="2" charset="0"/>
              </a:rPr>
              <a:t>At the end of the project,</a:t>
            </a:r>
            <a:r>
              <a:rPr lang="en-US" sz="1800" dirty="0">
                <a:latin typeface="Avenir Medium" panose="02000503020000020003" pitchFamily="2" charset="0"/>
              </a:rPr>
              <a:t> evaluate your team’s accomplishments (#8):</a:t>
            </a:r>
          </a:p>
          <a:p>
            <a:pPr marL="0" indent="0">
              <a:buNone/>
            </a:pPr>
            <a:r>
              <a:rPr lang="en-US" sz="1800" dirty="0">
                <a:latin typeface="Avenir Medium" panose="02000503020000020003" pitchFamily="2" charset="0"/>
              </a:rPr>
              <a:t>	A. Did your project help solve the problem?</a:t>
            </a:r>
          </a:p>
          <a:p>
            <a:pPr marL="0" indent="0">
              <a:buNone/>
            </a:pPr>
            <a:r>
              <a:rPr lang="en-US" sz="1800" dirty="0">
                <a:latin typeface="Avenir Medium" panose="02000503020000020003" pitchFamily="2" charset="0"/>
              </a:rPr>
              <a:t>	B. What would you do differently if you were starting the project again?</a:t>
            </a:r>
          </a:p>
          <a:p>
            <a:pPr algn="ctr"/>
            <a:endParaRPr lang="en-US" sz="1800" dirty="0">
              <a:latin typeface="Avenir Medium" panose="02000503020000020003" pitchFamily="2" charset="0"/>
            </a:endParaRPr>
          </a:p>
        </p:txBody>
      </p:sp>
      <p:sp>
        <p:nvSpPr>
          <p:cNvPr id="7" name="Title 1">
            <a:extLst>
              <a:ext uri="{FF2B5EF4-FFF2-40B4-BE49-F238E27FC236}">
                <a16:creationId xmlns:a16="http://schemas.microsoft.com/office/drawing/2014/main" id="{16B2C188-1E9B-714F-8213-02BBF127E5AE}"/>
              </a:ext>
            </a:extLst>
          </p:cNvPr>
          <p:cNvSpPr txBox="1">
            <a:spLocks/>
          </p:cNvSpPr>
          <p:nvPr/>
        </p:nvSpPr>
        <p:spPr>
          <a:xfrm>
            <a:off x="152400" y="746760"/>
            <a:ext cx="8763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3200" b="1" dirty="0">
                <a:latin typeface="Avenir Black" panose="02000503020000020003" pitchFamily="2" charset="0"/>
              </a:rPr>
              <a:t>Stage 5: </a:t>
            </a:r>
            <a:br>
              <a:rPr lang="en-US" sz="3200" b="1" dirty="0">
                <a:latin typeface="Avenir Black" panose="02000503020000020003" pitchFamily="2" charset="0"/>
              </a:rPr>
            </a:br>
            <a:r>
              <a:rPr lang="en-US" b="1" dirty="0">
                <a:latin typeface="Avenir Black" panose="02000503020000020003" pitchFamily="2" charset="0"/>
              </a:rPr>
              <a:t>Evaluate progress and </a:t>
            </a:r>
          </a:p>
          <a:p>
            <a:pPr algn="ctr"/>
            <a:r>
              <a:rPr lang="en-US" b="1" dirty="0">
                <a:latin typeface="Avenir Black" panose="02000503020000020003" pitchFamily="2" charset="0"/>
              </a:rPr>
              <a:t>identify ways to improve project</a:t>
            </a:r>
          </a:p>
        </p:txBody>
      </p:sp>
    </p:spTree>
    <p:extLst>
      <p:ext uri="{BB962C8B-B14F-4D97-AF65-F5344CB8AC3E}">
        <p14:creationId xmlns:p14="http://schemas.microsoft.com/office/powerpoint/2010/main" val="286711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Scientists collect vast amounts of data.</a:t>
            </a:r>
          </a:p>
        </p:txBody>
      </p:sp>
      <p:pic>
        <p:nvPicPr>
          <p:cNvPr id="3" name="Picture 2" descr="weatherstation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09800" y="1445941"/>
            <a:ext cx="5018617" cy="3763963"/>
          </a:xfrm>
          <a:prstGeom prst="rect">
            <a:avLst/>
          </a:prstGeom>
        </p:spPr>
      </p:pic>
      <p:sp>
        <p:nvSpPr>
          <p:cNvPr id="6" name="TextBox 5"/>
          <p:cNvSpPr txBox="1"/>
          <p:nvPr/>
        </p:nvSpPr>
        <p:spPr>
          <a:xfrm>
            <a:off x="1828800" y="6525679"/>
            <a:ext cx="7467600" cy="369332"/>
          </a:xfrm>
          <a:prstGeom prst="rect">
            <a:avLst/>
          </a:prstGeom>
          <a:noFill/>
        </p:spPr>
        <p:txBody>
          <a:bodyPr wrap="square" rtlCol="0">
            <a:spAutoFit/>
          </a:bodyPr>
          <a:lstStyle/>
          <a:p>
            <a:pPr algn="ctr"/>
            <a:r>
              <a:rPr lang="en-US" dirty="0">
                <a:latin typeface="Baskerville"/>
                <a:cs typeface="Baskerville"/>
              </a:rPr>
              <a:t>Photo source: </a:t>
            </a:r>
            <a:r>
              <a:rPr lang="en-US" dirty="0" err="1">
                <a:latin typeface="Baskerville"/>
                <a:cs typeface="Baskerville"/>
              </a:rPr>
              <a:t>jornada.nmsu.edu</a:t>
            </a:r>
            <a:r>
              <a:rPr lang="en-US" dirty="0">
                <a:latin typeface="Baskerville"/>
                <a:cs typeface="Baskerville"/>
              </a:rPr>
              <a:t>/</a:t>
            </a:r>
            <a:r>
              <a:rPr lang="en-US" dirty="0" err="1">
                <a:latin typeface="Baskerville"/>
                <a:cs typeface="Baskerville"/>
              </a:rPr>
              <a:t>monit</a:t>
            </a:r>
            <a:r>
              <a:rPr lang="en-US" dirty="0">
                <a:latin typeface="Baskerville"/>
                <a:cs typeface="Baskerville"/>
              </a:rPr>
              <a:t>-assess/data-collection/automated</a:t>
            </a:r>
          </a:p>
        </p:txBody>
      </p:sp>
      <p:sp>
        <p:nvSpPr>
          <p:cNvPr id="4" name="Title 1">
            <a:extLst>
              <a:ext uri="{FF2B5EF4-FFF2-40B4-BE49-F238E27FC236}">
                <a16:creationId xmlns:a16="http://schemas.microsoft.com/office/drawing/2014/main" id="{3C490AB6-1CF5-075E-3CA0-08E4794655EF}"/>
              </a:ext>
            </a:extLst>
          </p:cNvPr>
          <p:cNvSpPr txBox="1">
            <a:spLocks/>
          </p:cNvSpPr>
          <p:nvPr/>
        </p:nvSpPr>
        <p:spPr>
          <a:xfrm>
            <a:off x="457200" y="5296291"/>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Avenir Black"/>
                <a:ea typeface="+mj-ea"/>
                <a:cs typeface="Avenir Black"/>
              </a:defRPr>
            </a:lvl1pPr>
          </a:lstStyle>
          <a:p>
            <a:r>
              <a:rPr lang="en-US" dirty="0"/>
              <a:t>What can we do with it?</a:t>
            </a:r>
          </a:p>
        </p:txBody>
      </p:sp>
    </p:spTree>
    <p:extLst>
      <p:ext uri="{BB962C8B-B14F-4D97-AF65-F5344CB8AC3E}">
        <p14:creationId xmlns:p14="http://schemas.microsoft.com/office/powerpoint/2010/main" val="313632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941" y="205334"/>
            <a:ext cx="7772400" cy="1470025"/>
          </a:xfrm>
        </p:spPr>
        <p:txBody>
          <a:bodyPr/>
          <a:lstStyle/>
          <a:p>
            <a:r>
              <a:rPr lang="en-US" dirty="0"/>
              <a:t>Water Conservation</a:t>
            </a:r>
            <a:br>
              <a:rPr lang="en-US" dirty="0"/>
            </a:br>
            <a:r>
              <a:rPr lang="en-US" dirty="0"/>
              <a:t>Data Jam</a:t>
            </a:r>
          </a:p>
        </p:txBody>
      </p:sp>
      <p:sp>
        <p:nvSpPr>
          <p:cNvPr id="3" name="TextBox 2"/>
          <p:cNvSpPr txBox="1"/>
          <p:nvPr/>
        </p:nvSpPr>
        <p:spPr>
          <a:xfrm>
            <a:off x="522941" y="1675359"/>
            <a:ext cx="7540812" cy="4185761"/>
          </a:xfrm>
          <a:prstGeom prst="rect">
            <a:avLst/>
          </a:prstGeom>
          <a:noFill/>
        </p:spPr>
        <p:txBody>
          <a:bodyPr wrap="square" rtlCol="0">
            <a:spAutoFit/>
          </a:bodyPr>
          <a:lstStyle/>
          <a:p>
            <a:r>
              <a:rPr lang="en-US" sz="3800" dirty="0">
                <a:latin typeface="Avenir Black"/>
                <a:cs typeface="Avenir Black"/>
              </a:rPr>
              <a:t>Goals: </a:t>
            </a:r>
          </a:p>
          <a:p>
            <a:pPr marL="742950" indent="-742950">
              <a:buFont typeface="+mj-lt"/>
              <a:buAutoNum type="arabicPeriod"/>
            </a:pPr>
            <a:r>
              <a:rPr lang="en-US" sz="3800" dirty="0">
                <a:latin typeface="Avenir Book" panose="02000503020000020003" pitchFamily="2" charset="0"/>
                <a:cs typeface="Avenir Black"/>
              </a:rPr>
              <a:t>Design a creative project that explains water use data to an audience not familiar with this information.</a:t>
            </a:r>
          </a:p>
          <a:p>
            <a:pPr marL="742950" indent="-742950">
              <a:buFont typeface="+mj-lt"/>
              <a:buAutoNum type="arabicPeriod"/>
            </a:pPr>
            <a:r>
              <a:rPr lang="en-US" sz="3800" dirty="0">
                <a:latin typeface="Avenir Book" panose="02000503020000020003" pitchFamily="2" charset="0"/>
                <a:cs typeface="Avenir Black"/>
              </a:rPr>
              <a:t>Develop a water conservation action plan.</a:t>
            </a:r>
            <a:endParaRPr lang="en-US" sz="2400" dirty="0">
              <a:latin typeface="Avenir Book" panose="02000503020000020003" pitchFamily="2" charset="0"/>
              <a:cs typeface="Avenir Black"/>
            </a:endParaRPr>
          </a:p>
        </p:txBody>
      </p:sp>
    </p:spTree>
    <p:extLst>
      <p:ext uri="{BB962C8B-B14F-4D97-AF65-F5344CB8AC3E}">
        <p14:creationId xmlns:p14="http://schemas.microsoft.com/office/powerpoint/2010/main" val="238525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72362" y="1371600"/>
            <a:ext cx="5443456" cy="4876800"/>
          </a:xfrm>
          <a:prstGeom prst="rect">
            <a:avLst/>
          </a:prstGeom>
        </p:spPr>
      </p:pic>
      <p:sp>
        <p:nvSpPr>
          <p:cNvPr id="4" name="Rectangle 3"/>
          <p:cNvSpPr/>
          <p:nvPr/>
        </p:nvSpPr>
        <p:spPr>
          <a:xfrm>
            <a:off x="228600" y="2057400"/>
            <a:ext cx="3124200" cy="3200877"/>
          </a:xfrm>
          <a:prstGeom prst="rect">
            <a:avLst/>
          </a:prstGeom>
        </p:spPr>
        <p:txBody>
          <a:bodyPr wrap="square">
            <a:spAutoFit/>
          </a:bodyPr>
          <a:lstStyle/>
          <a:p>
            <a:pPr>
              <a:spcAft>
                <a:spcPts val="1200"/>
              </a:spcAft>
            </a:pPr>
            <a:r>
              <a:rPr lang="en-US" dirty="0">
                <a:latin typeface="Avenir Book" panose="02000503020000020003" pitchFamily="2" charset="0"/>
                <a:cs typeface="Avenir Black"/>
              </a:rPr>
              <a:t>In the 2006 season, MLB players ran a total of 1,245 miles around bases (73,080 bases x 90 feet between bases).</a:t>
            </a:r>
          </a:p>
          <a:p>
            <a:pPr marL="341313" indent="-341313">
              <a:spcAft>
                <a:spcPts val="1200"/>
              </a:spcAft>
            </a:pPr>
            <a:endParaRPr lang="en-US" dirty="0">
              <a:latin typeface="Avenir Black"/>
              <a:cs typeface="Avenir Black"/>
            </a:endParaRPr>
          </a:p>
          <a:p>
            <a:pPr marL="341313" indent="-341313">
              <a:spcAft>
                <a:spcPts val="1200"/>
              </a:spcAft>
            </a:pPr>
            <a:r>
              <a:rPr lang="en-US" dirty="0">
                <a:latin typeface="Avenir Black"/>
                <a:cs typeface="Avenir Black"/>
              </a:rPr>
              <a:t>Craig Robinson</a:t>
            </a:r>
          </a:p>
          <a:p>
            <a:pPr marL="341313" indent="-341313">
              <a:spcAft>
                <a:spcPts val="1200"/>
              </a:spcAft>
            </a:pPr>
            <a:r>
              <a:rPr lang="en-US" dirty="0">
                <a:latin typeface="Avenir Black"/>
                <a:cs typeface="Avenir Black"/>
                <a:hlinkClick r:id="rId4"/>
              </a:rPr>
              <a:t>www.flipflopflyball.com</a:t>
            </a:r>
            <a:endParaRPr lang="en-US" dirty="0">
              <a:latin typeface="Avenir Black"/>
              <a:cs typeface="Avenir Black"/>
            </a:endParaRPr>
          </a:p>
          <a:p>
            <a:pPr marL="341313" indent="-341313">
              <a:spcAft>
                <a:spcPts val="1200"/>
              </a:spcAft>
            </a:pPr>
            <a:endParaRPr lang="en-US" dirty="0">
              <a:latin typeface="Avenir Black"/>
              <a:cs typeface="Avenir Black"/>
            </a:endParaRPr>
          </a:p>
        </p:txBody>
      </p:sp>
      <p:sp>
        <p:nvSpPr>
          <p:cNvPr id="2" name="TextBox 1"/>
          <p:cNvSpPr txBox="1"/>
          <p:nvPr/>
        </p:nvSpPr>
        <p:spPr>
          <a:xfrm>
            <a:off x="-28225" y="228600"/>
            <a:ext cx="9144000" cy="769441"/>
          </a:xfrm>
          <a:prstGeom prst="rect">
            <a:avLst/>
          </a:prstGeom>
          <a:noFill/>
        </p:spPr>
        <p:txBody>
          <a:bodyPr wrap="square" rtlCol="0">
            <a:spAutoFit/>
          </a:bodyPr>
          <a:lstStyle/>
          <a:p>
            <a:pPr algn="ctr"/>
            <a:r>
              <a:rPr lang="en-US" sz="4400" b="1" dirty="0">
                <a:latin typeface="Avenir Black"/>
                <a:cs typeface="Avenir Black"/>
              </a:rPr>
              <a:t>Inspiration: </a:t>
            </a:r>
            <a:r>
              <a:rPr lang="en-US" sz="4400" b="1" dirty="0" err="1">
                <a:latin typeface="Avenir Black"/>
                <a:cs typeface="Avenir Black"/>
              </a:rPr>
              <a:t>Infographic</a:t>
            </a:r>
            <a:endParaRPr lang="en-US" sz="4400" b="1" dirty="0">
              <a:latin typeface="Avenir Black"/>
              <a:cs typeface="Avenir Black"/>
            </a:endParaRPr>
          </a:p>
        </p:txBody>
      </p:sp>
    </p:spTree>
    <p:extLst>
      <p:ext uri="{BB962C8B-B14F-4D97-AF65-F5344CB8AC3E}">
        <p14:creationId xmlns:p14="http://schemas.microsoft.com/office/powerpoint/2010/main" val="192698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Inspiration: Music &amp; Video</a:t>
            </a:r>
          </a:p>
        </p:txBody>
      </p:sp>
      <p:sp>
        <p:nvSpPr>
          <p:cNvPr id="3" name="Content Placeholder 2"/>
          <p:cNvSpPr>
            <a:spLocks noGrp="1"/>
          </p:cNvSpPr>
          <p:nvPr>
            <p:ph idx="1"/>
          </p:nvPr>
        </p:nvSpPr>
        <p:spPr>
          <a:xfrm>
            <a:off x="1125115" y="2286000"/>
            <a:ext cx="6248400" cy="990600"/>
          </a:xfrm>
        </p:spPr>
        <p:txBody>
          <a:bodyPr/>
          <a:lstStyle/>
          <a:p>
            <a:pPr marL="0" indent="0">
              <a:buNone/>
            </a:pPr>
            <a:r>
              <a:rPr lang="en-US" dirty="0">
                <a:hlinkClick r:id="rId3"/>
              </a:rPr>
              <a:t>http://vimeo.com/m/69122809</a:t>
            </a:r>
            <a:r>
              <a:rPr lang="en-US" dirty="0"/>
              <a:t> </a:t>
            </a:r>
          </a:p>
        </p:txBody>
      </p:sp>
      <p:sp>
        <p:nvSpPr>
          <p:cNvPr id="4" name="TextBox 3"/>
          <p:cNvSpPr txBox="1"/>
          <p:nvPr/>
        </p:nvSpPr>
        <p:spPr>
          <a:xfrm>
            <a:off x="1125115" y="1447800"/>
            <a:ext cx="6199133" cy="584776"/>
          </a:xfrm>
          <a:prstGeom prst="rect">
            <a:avLst/>
          </a:prstGeom>
          <a:noFill/>
        </p:spPr>
        <p:txBody>
          <a:bodyPr wrap="none" rtlCol="0">
            <a:spAutoFit/>
          </a:bodyPr>
          <a:lstStyle/>
          <a:p>
            <a:r>
              <a:rPr lang="en-US" sz="3200" dirty="0">
                <a:latin typeface="Avenir Black"/>
                <a:cs typeface="Avenir Black"/>
              </a:rPr>
              <a:t>A Song of Our Warming Planet</a:t>
            </a:r>
          </a:p>
        </p:txBody>
      </p:sp>
      <p:pic>
        <p:nvPicPr>
          <p:cNvPr id="5" name="Picture 4" descr="Screen Shot 2015-06-30 at 10.03.11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77051" y="3124200"/>
            <a:ext cx="5828882" cy="3581400"/>
          </a:xfrm>
          <a:prstGeom prst="rect">
            <a:avLst/>
          </a:prstGeom>
        </p:spPr>
      </p:pic>
    </p:spTree>
    <p:extLst>
      <p:ext uri="{BB962C8B-B14F-4D97-AF65-F5344CB8AC3E}">
        <p14:creationId xmlns:p14="http://schemas.microsoft.com/office/powerpoint/2010/main" val="268722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stplac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89418" y="3300253"/>
            <a:ext cx="4724400" cy="3543300"/>
          </a:xfrm>
          <a:prstGeom prst="rect">
            <a:avLst/>
          </a:prstGeom>
        </p:spPr>
      </p:pic>
      <p:pic>
        <p:nvPicPr>
          <p:cNvPr id="7" name="Picture 6" descr="1stplace_ful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 y="1310481"/>
            <a:ext cx="4634874" cy="3476156"/>
          </a:xfrm>
          <a:prstGeom prst="rect">
            <a:avLst/>
          </a:prstGeom>
        </p:spPr>
      </p:pic>
      <p:sp>
        <p:nvSpPr>
          <p:cNvPr id="9" name="Title 1"/>
          <p:cNvSpPr>
            <a:spLocks noGrp="1"/>
          </p:cNvSpPr>
          <p:nvPr>
            <p:ph type="title"/>
          </p:nvPr>
        </p:nvSpPr>
        <p:spPr>
          <a:xfrm>
            <a:off x="468751" y="365919"/>
            <a:ext cx="8229600" cy="944562"/>
          </a:xfrm>
        </p:spPr>
        <p:txBody>
          <a:bodyPr/>
          <a:lstStyle/>
          <a:p>
            <a:r>
              <a:rPr lang="en-US" dirty="0"/>
              <a:t>Inspiration: Painting</a:t>
            </a:r>
          </a:p>
        </p:txBody>
      </p:sp>
      <p:pic>
        <p:nvPicPr>
          <p:cNvPr id="5" name="Picture 4">
            <a:extLst>
              <a:ext uri="{FF2B5EF4-FFF2-40B4-BE49-F238E27FC236}">
                <a16:creationId xmlns:a16="http://schemas.microsoft.com/office/drawing/2014/main" id="{27C482D7-CD63-76C2-6067-9EC1947897B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53200" y="868680"/>
            <a:ext cx="2716256" cy="1946046"/>
          </a:xfrm>
          <a:prstGeom prst="rect">
            <a:avLst/>
          </a:prstGeom>
        </p:spPr>
      </p:pic>
    </p:spTree>
    <p:extLst>
      <p:ext uri="{BB962C8B-B14F-4D97-AF65-F5344CB8AC3E}">
        <p14:creationId xmlns:p14="http://schemas.microsoft.com/office/powerpoint/2010/main" val="161265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907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3873500" cy="5164667"/>
          </a:xfrm>
          <a:prstGeom prst="rect">
            <a:avLst/>
          </a:prstGeom>
        </p:spPr>
      </p:pic>
      <p:pic>
        <p:nvPicPr>
          <p:cNvPr id="5" name="Picture 4" descr="IMG_9073.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24200" y="2343150"/>
            <a:ext cx="6019800" cy="4514850"/>
          </a:xfrm>
          <a:prstGeom prst="rect">
            <a:avLst/>
          </a:prstGeom>
        </p:spPr>
      </p:pic>
      <p:sp>
        <p:nvSpPr>
          <p:cNvPr id="7" name="Title 1"/>
          <p:cNvSpPr>
            <a:spLocks noGrp="1"/>
          </p:cNvSpPr>
          <p:nvPr>
            <p:ph type="title"/>
          </p:nvPr>
        </p:nvSpPr>
        <p:spPr>
          <a:xfrm>
            <a:off x="3869774" y="457200"/>
            <a:ext cx="5181600" cy="944562"/>
          </a:xfrm>
        </p:spPr>
        <p:txBody>
          <a:bodyPr/>
          <a:lstStyle/>
          <a:p>
            <a:r>
              <a:rPr lang="en-US" dirty="0"/>
              <a:t>Inspiration: Dance</a:t>
            </a:r>
          </a:p>
        </p:txBody>
      </p:sp>
      <p:pic>
        <p:nvPicPr>
          <p:cNvPr id="2" name="Picture 1">
            <a:extLst>
              <a:ext uri="{FF2B5EF4-FFF2-40B4-BE49-F238E27FC236}">
                <a16:creationId xmlns:a16="http://schemas.microsoft.com/office/drawing/2014/main" id="{272B9C1F-0686-62EF-C90F-0AFA0BFBDDC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2452" y="5164667"/>
            <a:ext cx="2184463" cy="1565046"/>
          </a:xfrm>
          <a:prstGeom prst="rect">
            <a:avLst/>
          </a:prstGeom>
        </p:spPr>
      </p:pic>
    </p:spTree>
    <p:extLst>
      <p:ext uri="{BB962C8B-B14F-4D97-AF65-F5344CB8AC3E}">
        <p14:creationId xmlns:p14="http://schemas.microsoft.com/office/powerpoint/2010/main" val="333571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4557"/>
            <a:ext cx="9144000" cy="1143000"/>
          </a:xfrm>
        </p:spPr>
        <p:txBody>
          <a:bodyPr/>
          <a:lstStyle/>
          <a:p>
            <a:r>
              <a:rPr lang="en-US" sz="4800" dirty="0"/>
              <a:t>Water Conservation Data Jam</a:t>
            </a:r>
          </a:p>
        </p:txBody>
      </p:sp>
      <p:sp>
        <p:nvSpPr>
          <p:cNvPr id="3" name="Content Placeholder 2"/>
          <p:cNvSpPr>
            <a:spLocks noGrp="1"/>
          </p:cNvSpPr>
          <p:nvPr>
            <p:ph idx="1"/>
          </p:nvPr>
        </p:nvSpPr>
        <p:spPr>
          <a:xfrm>
            <a:off x="457200" y="1752600"/>
            <a:ext cx="8229600" cy="4800600"/>
          </a:xfrm>
        </p:spPr>
        <p:txBody>
          <a:bodyPr>
            <a:normAutofit/>
          </a:bodyPr>
          <a:lstStyle/>
          <a:p>
            <a:pPr>
              <a:spcAft>
                <a:spcPts val="1200"/>
              </a:spcAft>
            </a:pPr>
            <a:r>
              <a:rPr lang="en-US" dirty="0">
                <a:latin typeface="Avenir Book" panose="02000503020000020003" pitchFamily="2" charset="0"/>
              </a:rPr>
              <a:t>Teams of 1-3 students</a:t>
            </a:r>
          </a:p>
          <a:p>
            <a:pPr>
              <a:spcAft>
                <a:spcPts val="1200"/>
              </a:spcAft>
            </a:pPr>
            <a:r>
              <a:rPr lang="en-US" dirty="0">
                <a:latin typeface="Avenir Book" panose="02000503020000020003" pitchFamily="2" charset="0"/>
              </a:rPr>
              <a:t>Creative, non-traditional product (e.g., song, demonstration, poem, children’s story, newscast, etc.)</a:t>
            </a:r>
          </a:p>
          <a:p>
            <a:pPr>
              <a:spcAft>
                <a:spcPts val="1200"/>
              </a:spcAft>
            </a:pPr>
            <a:r>
              <a:rPr lang="en-US" dirty="0">
                <a:latin typeface="Avenir Book" panose="02000503020000020003" pitchFamily="2" charset="0"/>
              </a:rPr>
              <a:t>Must be scaled to represent a trend or trends in the data accurately</a:t>
            </a:r>
          </a:p>
          <a:p>
            <a:pPr>
              <a:spcAft>
                <a:spcPts val="1200"/>
              </a:spcAft>
            </a:pPr>
            <a:r>
              <a:rPr lang="en-US" dirty="0">
                <a:latin typeface="Avenir Book" panose="02000503020000020003" pitchFamily="2" charset="0"/>
              </a:rPr>
              <a:t>MAY also examine implications of data, but MUST include data trend</a:t>
            </a:r>
          </a:p>
        </p:txBody>
      </p:sp>
    </p:spTree>
    <p:extLst>
      <p:ext uri="{BB962C8B-B14F-4D97-AF65-F5344CB8AC3E}">
        <p14:creationId xmlns:p14="http://schemas.microsoft.com/office/powerpoint/2010/main" val="379214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Good Data Jam </a:t>
            </a:r>
            <a:r>
              <a:rPr lang="en-US"/>
              <a:t>Project is:</a:t>
            </a:r>
            <a:endParaRPr lang="en-US" dirty="0"/>
          </a:p>
        </p:txBody>
      </p:sp>
      <p:sp>
        <p:nvSpPr>
          <p:cNvPr id="3" name="Content Placeholder 2"/>
          <p:cNvSpPr>
            <a:spLocks noGrp="1"/>
          </p:cNvSpPr>
          <p:nvPr>
            <p:ph idx="1"/>
          </p:nvPr>
        </p:nvSpPr>
        <p:spPr>
          <a:xfrm>
            <a:off x="457200" y="1752600"/>
            <a:ext cx="8229600" cy="4373563"/>
          </a:xfrm>
        </p:spPr>
        <p:txBody>
          <a:bodyPr>
            <a:normAutofit fontScale="85000" lnSpcReduction="20000"/>
          </a:bodyPr>
          <a:lstStyle/>
          <a:p>
            <a:r>
              <a:rPr lang="en-US" sz="4000" b="1" dirty="0"/>
              <a:t>Clear: </a:t>
            </a:r>
            <a:r>
              <a:rPr lang="en-US" sz="4000" dirty="0">
                <a:latin typeface="Avenir Medium" panose="02000503020000020003" pitchFamily="2" charset="0"/>
              </a:rPr>
              <a:t>Represent the data accurately and in a way that is understandable to non-scientists.</a:t>
            </a:r>
          </a:p>
          <a:p>
            <a:pPr lvl="1"/>
            <a:r>
              <a:rPr lang="en-US" sz="3600" dirty="0">
                <a:latin typeface="Avenir Medium" panose="02000503020000020003" pitchFamily="2" charset="0"/>
              </a:rPr>
              <a:t>Include a legend </a:t>
            </a:r>
          </a:p>
          <a:p>
            <a:pPr marL="0" indent="0">
              <a:buNone/>
            </a:pPr>
            <a:endParaRPr lang="en-US" sz="4000" dirty="0"/>
          </a:p>
          <a:p>
            <a:r>
              <a:rPr lang="en-US" sz="4000" b="1" dirty="0"/>
              <a:t>Creative:</a:t>
            </a:r>
            <a:r>
              <a:rPr lang="en-US" sz="4000" dirty="0"/>
              <a:t> </a:t>
            </a:r>
            <a:r>
              <a:rPr lang="en-US" sz="4000" dirty="0">
                <a:latin typeface="Avenir Book" panose="02000503020000020003" pitchFamily="2" charset="0"/>
              </a:rPr>
              <a:t>Use your imagination! </a:t>
            </a:r>
          </a:p>
          <a:p>
            <a:pPr marL="0" indent="0">
              <a:buNone/>
            </a:pPr>
            <a:endParaRPr lang="en-US" sz="4000" dirty="0"/>
          </a:p>
          <a:p>
            <a:r>
              <a:rPr lang="en-US" sz="4000" b="1" dirty="0"/>
              <a:t>Concise:</a:t>
            </a:r>
            <a:r>
              <a:rPr lang="en-US" sz="4000" dirty="0"/>
              <a:t> </a:t>
            </a:r>
            <a:r>
              <a:rPr lang="en-US" sz="4000" dirty="0">
                <a:latin typeface="Avenir Book" panose="02000503020000020003" pitchFamily="2" charset="0"/>
              </a:rPr>
              <a:t>Focus on one important trend in the data. </a:t>
            </a:r>
          </a:p>
          <a:p>
            <a:endParaRPr lang="en-US" dirty="0"/>
          </a:p>
        </p:txBody>
      </p:sp>
    </p:spTree>
    <p:extLst>
      <p:ext uri="{BB962C8B-B14F-4D97-AF65-F5344CB8AC3E}">
        <p14:creationId xmlns:p14="http://schemas.microsoft.com/office/powerpoint/2010/main" val="3260065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5982</TotalTime>
  <Words>1592</Words>
  <Application>Microsoft Macintosh PowerPoint</Application>
  <PresentationFormat>On-screen Show (4:3)</PresentationFormat>
  <Paragraphs>150</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Avenir Black</vt:lpstr>
      <vt:lpstr>Avenir Book</vt:lpstr>
      <vt:lpstr>Avenir Medium</vt:lpstr>
      <vt:lpstr>Baskerville</vt:lpstr>
      <vt:lpstr>Calibri</vt:lpstr>
      <vt:lpstr>Perpetua</vt:lpstr>
      <vt:lpstr>Office Theme</vt:lpstr>
      <vt:lpstr>PowerPoint Presentation</vt:lpstr>
      <vt:lpstr>Scientists collect vast amounts of data.</vt:lpstr>
      <vt:lpstr>Water Conservation Data Jam</vt:lpstr>
      <vt:lpstr>PowerPoint Presentation</vt:lpstr>
      <vt:lpstr>Inspiration: Music &amp; Video</vt:lpstr>
      <vt:lpstr>Inspiration: Painting</vt:lpstr>
      <vt:lpstr>Inspiration: Dance</vt:lpstr>
      <vt:lpstr>Water Conservation Data Jam</vt:lpstr>
      <vt:lpstr>A Good Data Jam Project is:</vt:lpstr>
      <vt:lpstr>Timeline</vt:lpstr>
      <vt:lpstr>Understanding our Units</vt:lpstr>
      <vt:lpstr>Data Trend Examples:</vt:lpstr>
      <vt:lpstr>Action Project</vt:lpstr>
      <vt:lpstr>Stage 1:  Identify the Problem and the Constraints</vt:lpstr>
      <vt:lpstr>Stage 2:  Brainstorm and Select the Best Solution</vt:lpstr>
      <vt:lpstr>Stage 3:  Plan the Prototype Project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Haan-Amato</dc:creator>
  <cp:lastModifiedBy>Kelly Steinberg</cp:lastModifiedBy>
  <cp:revision>358</cp:revision>
  <dcterms:created xsi:type="dcterms:W3CDTF">2013-01-27T22:12:05Z</dcterms:created>
  <dcterms:modified xsi:type="dcterms:W3CDTF">2023-08-04T18:20:11Z</dcterms:modified>
</cp:coreProperties>
</file>