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Lst>
  <p:notesMasterIdLst>
    <p:notesMasterId r:id="rId17"/>
  </p:notesMasterIdLst>
  <p:sldIdLst>
    <p:sldId id="256" r:id="rId2"/>
    <p:sldId id="293" r:id="rId3"/>
    <p:sldId id="294" r:id="rId4"/>
    <p:sldId id="272" r:id="rId5"/>
    <p:sldId id="273" r:id="rId6"/>
    <p:sldId id="295" r:id="rId7"/>
    <p:sldId id="281" r:id="rId8"/>
    <p:sldId id="296" r:id="rId9"/>
    <p:sldId id="282" r:id="rId10"/>
    <p:sldId id="283" r:id="rId11"/>
    <p:sldId id="284" r:id="rId12"/>
    <p:sldId id="285" r:id="rId13"/>
    <p:sldId id="297" r:id="rId14"/>
    <p:sldId id="286" r:id="rId15"/>
    <p:sldId id="287"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549B"/>
    <a:srgbClr val="E18CB0"/>
    <a:srgbClr val="EAE0D1"/>
    <a:srgbClr val="ECEFD5"/>
    <a:srgbClr val="32405D"/>
    <a:srgbClr val="AD3A23"/>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82"/>
    <p:restoredTop sz="89466"/>
  </p:normalViewPr>
  <p:slideViewPr>
    <p:cSldViewPr snapToGrid="0" snapToObjects="1">
      <p:cViewPr varScale="1">
        <p:scale>
          <a:sx n="101" d="100"/>
          <a:sy n="101" d="100"/>
        </p:scale>
        <p:origin x="16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59F11-A81E-4A4E-B955-FB04929618F9}" type="doc">
      <dgm:prSet loTypeId="urn:microsoft.com/office/officeart/2005/8/layout/process1" loCatId="" qsTypeId="urn:microsoft.com/office/officeart/2005/8/quickstyle/simple1" qsCatId="simple" csTypeId="urn:microsoft.com/office/officeart/2005/8/colors/colorful2" csCatId="colorful" phldr="1"/>
      <dgm:spPr/>
    </dgm:pt>
    <dgm:pt modelId="{909ECAB0-3E49-404D-A7F5-D81084D3E23C}">
      <dgm:prSet phldrT="[Text]"/>
      <dgm:spPr/>
      <dgm:t>
        <a:bodyPr/>
        <a:lstStyle/>
        <a:p>
          <a:r>
            <a:rPr lang="en-US" dirty="0"/>
            <a:t>History of fire suppression</a:t>
          </a:r>
        </a:p>
      </dgm:t>
    </dgm:pt>
    <dgm:pt modelId="{A3C542AA-499F-0048-B548-8208778CFD31}" type="parTrans" cxnId="{F202837D-885D-274C-ABE4-4EE8F771258B}">
      <dgm:prSet/>
      <dgm:spPr/>
      <dgm:t>
        <a:bodyPr/>
        <a:lstStyle/>
        <a:p>
          <a:endParaRPr lang="en-US"/>
        </a:p>
      </dgm:t>
    </dgm:pt>
    <dgm:pt modelId="{7769E494-2A34-A149-8596-049BB26B29AD}" type="sibTrans" cxnId="{F202837D-885D-274C-ABE4-4EE8F771258B}">
      <dgm:prSet/>
      <dgm:spPr/>
      <dgm:t>
        <a:bodyPr/>
        <a:lstStyle/>
        <a:p>
          <a:endParaRPr lang="en-US"/>
        </a:p>
      </dgm:t>
    </dgm:pt>
    <dgm:pt modelId="{9154970C-4819-924A-9CA5-90688983103E}">
      <dgm:prSet phldrT="[Text]"/>
      <dgm:spPr/>
      <dgm:t>
        <a:bodyPr/>
        <a:lstStyle/>
        <a:p>
          <a:r>
            <a:rPr lang="en-US" dirty="0"/>
            <a:t>Climate change</a:t>
          </a:r>
        </a:p>
      </dgm:t>
    </dgm:pt>
    <dgm:pt modelId="{CDDB8068-8E10-EC4B-B94C-176A93EBE423}" type="parTrans" cxnId="{4CBBD093-FFA0-B448-98F3-3709D2CE3198}">
      <dgm:prSet/>
      <dgm:spPr/>
      <dgm:t>
        <a:bodyPr/>
        <a:lstStyle/>
        <a:p>
          <a:endParaRPr lang="en-US"/>
        </a:p>
      </dgm:t>
    </dgm:pt>
    <dgm:pt modelId="{8D79CCAC-CAFA-5C4B-9558-8F9981A195CF}" type="sibTrans" cxnId="{4CBBD093-FFA0-B448-98F3-3709D2CE3198}">
      <dgm:prSet/>
      <dgm:spPr/>
      <dgm:t>
        <a:bodyPr/>
        <a:lstStyle/>
        <a:p>
          <a:endParaRPr lang="en-US"/>
        </a:p>
      </dgm:t>
    </dgm:pt>
    <dgm:pt modelId="{5EC7C263-F864-EB42-A6F6-95BF9824BF98}">
      <dgm:prSet phldrT="[Text]"/>
      <dgm:spPr/>
      <dgm:t>
        <a:bodyPr/>
        <a:lstStyle/>
        <a:p>
          <a:r>
            <a:rPr lang="en-US" dirty="0"/>
            <a:t>More frequent, severe, and destructive fires</a:t>
          </a:r>
        </a:p>
      </dgm:t>
    </dgm:pt>
    <dgm:pt modelId="{B5EAF5AF-05E1-D540-9AF9-28EB1E46BA31}" type="parTrans" cxnId="{83AD5377-C587-0D4A-A688-135BC048257A}">
      <dgm:prSet/>
      <dgm:spPr/>
      <dgm:t>
        <a:bodyPr/>
        <a:lstStyle/>
        <a:p>
          <a:endParaRPr lang="en-US"/>
        </a:p>
      </dgm:t>
    </dgm:pt>
    <dgm:pt modelId="{19B8ECD3-EEA6-B34B-99A8-69756445DF5C}" type="sibTrans" cxnId="{83AD5377-C587-0D4A-A688-135BC048257A}">
      <dgm:prSet/>
      <dgm:spPr/>
      <dgm:t>
        <a:bodyPr/>
        <a:lstStyle/>
        <a:p>
          <a:endParaRPr lang="en-US"/>
        </a:p>
      </dgm:t>
    </dgm:pt>
    <dgm:pt modelId="{8EA30C27-FB87-0B4B-A357-74A39A7151D4}" type="pres">
      <dgm:prSet presAssocID="{FC559F11-A81E-4A4E-B955-FB04929618F9}" presName="Name0" presStyleCnt="0">
        <dgm:presLayoutVars>
          <dgm:dir/>
          <dgm:resizeHandles val="exact"/>
        </dgm:presLayoutVars>
      </dgm:prSet>
      <dgm:spPr/>
    </dgm:pt>
    <dgm:pt modelId="{08946958-42C6-6941-86AC-10F970D507AE}" type="pres">
      <dgm:prSet presAssocID="{909ECAB0-3E49-404D-A7F5-D81084D3E23C}" presName="node" presStyleLbl="node1" presStyleIdx="0" presStyleCnt="3">
        <dgm:presLayoutVars>
          <dgm:bulletEnabled val="1"/>
        </dgm:presLayoutVars>
      </dgm:prSet>
      <dgm:spPr/>
    </dgm:pt>
    <dgm:pt modelId="{4D081209-DA14-FD43-ADF5-73F0072CF975}" type="pres">
      <dgm:prSet presAssocID="{7769E494-2A34-A149-8596-049BB26B29AD}" presName="sibTrans" presStyleLbl="sibTrans2D1" presStyleIdx="0" presStyleCnt="2"/>
      <dgm:spPr/>
    </dgm:pt>
    <dgm:pt modelId="{E850DA67-0025-0C42-8957-90822BED550A}" type="pres">
      <dgm:prSet presAssocID="{7769E494-2A34-A149-8596-049BB26B29AD}" presName="connectorText" presStyleLbl="sibTrans2D1" presStyleIdx="0" presStyleCnt="2"/>
      <dgm:spPr/>
    </dgm:pt>
    <dgm:pt modelId="{320EA46A-E7B5-7842-BC5D-A075551B4B24}" type="pres">
      <dgm:prSet presAssocID="{9154970C-4819-924A-9CA5-90688983103E}" presName="node" presStyleLbl="node1" presStyleIdx="1" presStyleCnt="3">
        <dgm:presLayoutVars>
          <dgm:bulletEnabled val="1"/>
        </dgm:presLayoutVars>
      </dgm:prSet>
      <dgm:spPr/>
    </dgm:pt>
    <dgm:pt modelId="{7AF541A9-C912-7341-8898-EA1A9BCCFA7A}" type="pres">
      <dgm:prSet presAssocID="{8D79CCAC-CAFA-5C4B-9558-8F9981A195CF}" presName="sibTrans" presStyleLbl="sibTrans2D1" presStyleIdx="1" presStyleCnt="2"/>
      <dgm:spPr/>
    </dgm:pt>
    <dgm:pt modelId="{3DE07EFF-C88F-B64E-9F28-3E1CF4679B3A}" type="pres">
      <dgm:prSet presAssocID="{8D79CCAC-CAFA-5C4B-9558-8F9981A195CF}" presName="connectorText" presStyleLbl="sibTrans2D1" presStyleIdx="1" presStyleCnt="2"/>
      <dgm:spPr/>
    </dgm:pt>
    <dgm:pt modelId="{C53625F5-32AA-CA40-A77E-067E80656730}" type="pres">
      <dgm:prSet presAssocID="{5EC7C263-F864-EB42-A6F6-95BF9824BF98}" presName="node" presStyleLbl="node1" presStyleIdx="2" presStyleCnt="3">
        <dgm:presLayoutVars>
          <dgm:bulletEnabled val="1"/>
        </dgm:presLayoutVars>
      </dgm:prSet>
      <dgm:spPr/>
    </dgm:pt>
  </dgm:ptLst>
  <dgm:cxnLst>
    <dgm:cxn modelId="{4C6B6028-862F-6A42-9DFA-C8730CAAA8CB}" type="presOf" srcId="{9154970C-4819-924A-9CA5-90688983103E}" destId="{320EA46A-E7B5-7842-BC5D-A075551B4B24}" srcOrd="0" destOrd="0" presId="urn:microsoft.com/office/officeart/2005/8/layout/process1"/>
    <dgm:cxn modelId="{8359CB49-EFB0-9F46-92E6-CD87733CB3B6}" type="presOf" srcId="{8D79CCAC-CAFA-5C4B-9558-8F9981A195CF}" destId="{7AF541A9-C912-7341-8898-EA1A9BCCFA7A}" srcOrd="0" destOrd="0" presId="urn:microsoft.com/office/officeart/2005/8/layout/process1"/>
    <dgm:cxn modelId="{05F94350-974A-7442-844D-75E49CBE7677}" type="presOf" srcId="{909ECAB0-3E49-404D-A7F5-D81084D3E23C}" destId="{08946958-42C6-6941-86AC-10F970D507AE}" srcOrd="0" destOrd="0" presId="urn:microsoft.com/office/officeart/2005/8/layout/process1"/>
    <dgm:cxn modelId="{CE79E164-C0FE-C741-B308-8EAAFFCE641D}" type="presOf" srcId="{7769E494-2A34-A149-8596-049BB26B29AD}" destId="{E850DA67-0025-0C42-8957-90822BED550A}" srcOrd="1" destOrd="0" presId="urn:microsoft.com/office/officeart/2005/8/layout/process1"/>
    <dgm:cxn modelId="{83AD5377-C587-0D4A-A688-135BC048257A}" srcId="{FC559F11-A81E-4A4E-B955-FB04929618F9}" destId="{5EC7C263-F864-EB42-A6F6-95BF9824BF98}" srcOrd="2" destOrd="0" parTransId="{B5EAF5AF-05E1-D540-9AF9-28EB1E46BA31}" sibTransId="{19B8ECD3-EEA6-B34B-99A8-69756445DF5C}"/>
    <dgm:cxn modelId="{F202837D-885D-274C-ABE4-4EE8F771258B}" srcId="{FC559F11-A81E-4A4E-B955-FB04929618F9}" destId="{909ECAB0-3E49-404D-A7F5-D81084D3E23C}" srcOrd="0" destOrd="0" parTransId="{A3C542AA-499F-0048-B548-8208778CFD31}" sibTransId="{7769E494-2A34-A149-8596-049BB26B29AD}"/>
    <dgm:cxn modelId="{6D36928A-AE08-D649-B136-4AB6560328DB}" type="presOf" srcId="{FC559F11-A81E-4A4E-B955-FB04929618F9}" destId="{8EA30C27-FB87-0B4B-A357-74A39A7151D4}" srcOrd="0" destOrd="0" presId="urn:microsoft.com/office/officeart/2005/8/layout/process1"/>
    <dgm:cxn modelId="{4CBBD093-FFA0-B448-98F3-3709D2CE3198}" srcId="{FC559F11-A81E-4A4E-B955-FB04929618F9}" destId="{9154970C-4819-924A-9CA5-90688983103E}" srcOrd="1" destOrd="0" parTransId="{CDDB8068-8E10-EC4B-B94C-176A93EBE423}" sibTransId="{8D79CCAC-CAFA-5C4B-9558-8F9981A195CF}"/>
    <dgm:cxn modelId="{0E657CDB-8D10-294C-B79B-3BF09A744262}" type="presOf" srcId="{5EC7C263-F864-EB42-A6F6-95BF9824BF98}" destId="{C53625F5-32AA-CA40-A77E-067E80656730}" srcOrd="0" destOrd="0" presId="urn:microsoft.com/office/officeart/2005/8/layout/process1"/>
    <dgm:cxn modelId="{99F480DE-AFB5-474A-9382-6E77C1CCD7BD}" type="presOf" srcId="{8D79CCAC-CAFA-5C4B-9558-8F9981A195CF}" destId="{3DE07EFF-C88F-B64E-9F28-3E1CF4679B3A}" srcOrd="1" destOrd="0" presId="urn:microsoft.com/office/officeart/2005/8/layout/process1"/>
    <dgm:cxn modelId="{DB1093F1-BB5E-EA48-8572-04570CB3E785}" type="presOf" srcId="{7769E494-2A34-A149-8596-049BB26B29AD}" destId="{4D081209-DA14-FD43-ADF5-73F0072CF975}" srcOrd="0" destOrd="0" presId="urn:microsoft.com/office/officeart/2005/8/layout/process1"/>
    <dgm:cxn modelId="{5C435D53-D22C-FC47-A2E3-ADC4161047AD}" type="presParOf" srcId="{8EA30C27-FB87-0B4B-A357-74A39A7151D4}" destId="{08946958-42C6-6941-86AC-10F970D507AE}" srcOrd="0" destOrd="0" presId="urn:microsoft.com/office/officeart/2005/8/layout/process1"/>
    <dgm:cxn modelId="{1C01DF68-6C1F-FA4D-8F69-5DD82B7C3703}" type="presParOf" srcId="{8EA30C27-FB87-0B4B-A357-74A39A7151D4}" destId="{4D081209-DA14-FD43-ADF5-73F0072CF975}" srcOrd="1" destOrd="0" presId="urn:microsoft.com/office/officeart/2005/8/layout/process1"/>
    <dgm:cxn modelId="{30F8EC4A-DBC4-5D40-A712-4FC34F0D50B8}" type="presParOf" srcId="{4D081209-DA14-FD43-ADF5-73F0072CF975}" destId="{E850DA67-0025-0C42-8957-90822BED550A}" srcOrd="0" destOrd="0" presId="urn:microsoft.com/office/officeart/2005/8/layout/process1"/>
    <dgm:cxn modelId="{C24539F8-2F5E-5441-9870-79155D98E44E}" type="presParOf" srcId="{8EA30C27-FB87-0B4B-A357-74A39A7151D4}" destId="{320EA46A-E7B5-7842-BC5D-A075551B4B24}" srcOrd="2" destOrd="0" presId="urn:microsoft.com/office/officeart/2005/8/layout/process1"/>
    <dgm:cxn modelId="{AA86DECA-CD8F-5641-8C14-3B1C76883199}" type="presParOf" srcId="{8EA30C27-FB87-0B4B-A357-74A39A7151D4}" destId="{7AF541A9-C912-7341-8898-EA1A9BCCFA7A}" srcOrd="3" destOrd="0" presId="urn:microsoft.com/office/officeart/2005/8/layout/process1"/>
    <dgm:cxn modelId="{5FC6185D-2418-E344-A276-C75D36A8CA58}" type="presParOf" srcId="{7AF541A9-C912-7341-8898-EA1A9BCCFA7A}" destId="{3DE07EFF-C88F-B64E-9F28-3E1CF4679B3A}" srcOrd="0" destOrd="0" presId="urn:microsoft.com/office/officeart/2005/8/layout/process1"/>
    <dgm:cxn modelId="{1C11D321-2AF5-3445-9D82-2EE616BAB85C}" type="presParOf" srcId="{8EA30C27-FB87-0B4B-A357-74A39A7151D4}" destId="{C53625F5-32AA-CA40-A77E-067E8065673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46958-42C6-6941-86AC-10F970D507AE}">
      <dsp:nvSpPr>
        <dsp:cNvPr id="0" name=""/>
        <dsp:cNvSpPr/>
      </dsp:nvSpPr>
      <dsp:spPr>
        <a:xfrm>
          <a:off x="6496" y="492310"/>
          <a:ext cx="1941686" cy="116501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History of fire suppression</a:t>
          </a:r>
        </a:p>
      </dsp:txBody>
      <dsp:txXfrm>
        <a:off x="40618" y="526432"/>
        <a:ext cx="1873442" cy="1096767"/>
      </dsp:txXfrm>
    </dsp:sp>
    <dsp:sp modelId="{4D081209-DA14-FD43-ADF5-73F0072CF975}">
      <dsp:nvSpPr>
        <dsp:cNvPr id="0" name=""/>
        <dsp:cNvSpPr/>
      </dsp:nvSpPr>
      <dsp:spPr>
        <a:xfrm>
          <a:off x="2142351" y="834047"/>
          <a:ext cx="411637" cy="48153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142351" y="930355"/>
        <a:ext cx="288146" cy="288922"/>
      </dsp:txXfrm>
    </dsp:sp>
    <dsp:sp modelId="{320EA46A-E7B5-7842-BC5D-A075551B4B24}">
      <dsp:nvSpPr>
        <dsp:cNvPr id="0" name=""/>
        <dsp:cNvSpPr/>
      </dsp:nvSpPr>
      <dsp:spPr>
        <a:xfrm>
          <a:off x="2724856" y="492310"/>
          <a:ext cx="1941686" cy="1165011"/>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Climate change</a:t>
          </a:r>
        </a:p>
      </dsp:txBody>
      <dsp:txXfrm>
        <a:off x="2758978" y="526432"/>
        <a:ext cx="1873442" cy="1096767"/>
      </dsp:txXfrm>
    </dsp:sp>
    <dsp:sp modelId="{7AF541A9-C912-7341-8898-EA1A9BCCFA7A}">
      <dsp:nvSpPr>
        <dsp:cNvPr id="0" name=""/>
        <dsp:cNvSpPr/>
      </dsp:nvSpPr>
      <dsp:spPr>
        <a:xfrm>
          <a:off x="4860711" y="834047"/>
          <a:ext cx="411637" cy="481538"/>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860711" y="930355"/>
        <a:ext cx="288146" cy="288922"/>
      </dsp:txXfrm>
    </dsp:sp>
    <dsp:sp modelId="{C53625F5-32AA-CA40-A77E-067E80656730}">
      <dsp:nvSpPr>
        <dsp:cNvPr id="0" name=""/>
        <dsp:cNvSpPr/>
      </dsp:nvSpPr>
      <dsp:spPr>
        <a:xfrm>
          <a:off x="5443217" y="492310"/>
          <a:ext cx="1941686" cy="1165011"/>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More frequent, severe, and destructive fires</a:t>
          </a:r>
        </a:p>
      </dsp:txBody>
      <dsp:txXfrm>
        <a:off x="5477339" y="526432"/>
        <a:ext cx="1873442" cy="109676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892E98-039E-AC44-B1F1-9E4FDB7BE0F9}" type="datetimeFigureOut">
              <a:rPr lang="en-US" smtClean="0"/>
              <a:t>4/5/22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EAB56-02C5-6E44-AB36-F8D06FFCE4AA}" type="slidenum">
              <a:rPr lang="en-US" smtClean="0"/>
              <a:t>‹#›</a:t>
            </a:fld>
            <a:endParaRPr lang="en-US"/>
          </a:p>
        </p:txBody>
      </p:sp>
    </p:spTree>
    <p:extLst>
      <p:ext uri="{BB962C8B-B14F-4D97-AF65-F5344CB8AC3E}">
        <p14:creationId xmlns:p14="http://schemas.microsoft.com/office/powerpoint/2010/main" val="114505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ecosystems depend on fire. This map shows the results of a study that mapped fire-dependent ecosystems. You can see that a large portion of ecosystems in North America are fire-dependent, which means that low-intensity fires are fundamental to the survival of some plants and provide critical habitat for animals. These ecosystems have evolved to bounce back following a fire event. Ask students to describe the type of ecosystem they live in, and notice where they live on the map. Is the area where they live affected by fire?</a:t>
            </a:r>
          </a:p>
        </p:txBody>
      </p:sp>
      <p:sp>
        <p:nvSpPr>
          <p:cNvPr id="4" name="Slide Number Placeholder 3"/>
          <p:cNvSpPr>
            <a:spLocks noGrp="1"/>
          </p:cNvSpPr>
          <p:nvPr>
            <p:ph type="sldNum" sz="quarter" idx="5"/>
          </p:nvPr>
        </p:nvSpPr>
        <p:spPr/>
        <p:txBody>
          <a:bodyPr/>
          <a:lstStyle/>
          <a:p>
            <a:fld id="{B42EAB56-02C5-6E44-AB36-F8D06FFCE4AA}" type="slidenum">
              <a:rPr lang="en-US" smtClean="0"/>
              <a:t>2</a:t>
            </a:fld>
            <a:endParaRPr lang="en-US"/>
          </a:p>
        </p:txBody>
      </p:sp>
    </p:spTree>
    <p:extLst>
      <p:ext uri="{BB962C8B-B14F-4D97-AF65-F5344CB8AC3E}">
        <p14:creationId xmlns:p14="http://schemas.microsoft.com/office/powerpoint/2010/main" val="2044775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fire risk is low, firefighters conduct prescribed burns to clear areas of vegetation that can lead to crown fires. The top left photo shows a wildland firefighter igniting a prescribed fire using a flare gun, and the bottom photo shows a drip torch. Native tribes like the North Fork Mono in California have been doing this for centuries – called cultural burning, for ceremonial and land management purposes.</a:t>
            </a:r>
          </a:p>
        </p:txBody>
      </p:sp>
      <p:sp>
        <p:nvSpPr>
          <p:cNvPr id="4" name="Slide Number Placeholder 3"/>
          <p:cNvSpPr>
            <a:spLocks noGrp="1"/>
          </p:cNvSpPr>
          <p:nvPr>
            <p:ph type="sldNum" sz="quarter" idx="5"/>
          </p:nvPr>
        </p:nvSpPr>
        <p:spPr/>
        <p:txBody>
          <a:bodyPr/>
          <a:lstStyle/>
          <a:p>
            <a:fld id="{B42EAB56-02C5-6E44-AB36-F8D06FFCE4AA}" type="slidenum">
              <a:rPr lang="en-US" smtClean="0"/>
              <a:t>11</a:t>
            </a:fld>
            <a:endParaRPr lang="en-US"/>
          </a:p>
        </p:txBody>
      </p:sp>
    </p:spTree>
    <p:extLst>
      <p:ext uri="{BB962C8B-B14F-4D97-AF65-F5344CB8AC3E}">
        <p14:creationId xmlns:p14="http://schemas.microsoft.com/office/powerpoint/2010/main" val="3505964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mn-lt"/>
                <a:ea typeface="+mn-ea"/>
                <a:cs typeface="+mn-cs"/>
              </a:rPr>
              <a:t>Now, you will use what you know about wildfire to play a game in small groups. Show the video to explain how to play the game.</a:t>
            </a:r>
          </a:p>
        </p:txBody>
      </p:sp>
      <p:sp>
        <p:nvSpPr>
          <p:cNvPr id="4" name="Slide Number Placeholder 3"/>
          <p:cNvSpPr>
            <a:spLocks noGrp="1"/>
          </p:cNvSpPr>
          <p:nvPr>
            <p:ph type="sldNum" sz="quarter" idx="5"/>
          </p:nvPr>
        </p:nvSpPr>
        <p:spPr/>
        <p:txBody>
          <a:bodyPr/>
          <a:lstStyle/>
          <a:p>
            <a:fld id="{B42EAB56-02C5-6E44-AB36-F8D06FFCE4AA}" type="slidenum">
              <a:rPr lang="en-US" smtClean="0"/>
              <a:t>12</a:t>
            </a:fld>
            <a:endParaRPr lang="en-US"/>
          </a:p>
        </p:txBody>
      </p:sp>
    </p:spTree>
    <p:extLst>
      <p:ext uri="{BB962C8B-B14F-4D97-AF65-F5344CB8AC3E}">
        <p14:creationId xmlns:p14="http://schemas.microsoft.com/office/powerpoint/2010/main" val="2927534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playing the game, you will design your own community that’s protected from wildfire based on what you learn, so keep that in mind. Gameplay may last 8-20 minutes; if students finish early, they can play again or start on their poster. See the handout for a reminder of the game rules.</a:t>
            </a:r>
          </a:p>
        </p:txBody>
      </p:sp>
      <p:sp>
        <p:nvSpPr>
          <p:cNvPr id="4" name="Slide Number Placeholder 3"/>
          <p:cNvSpPr>
            <a:spLocks noGrp="1"/>
          </p:cNvSpPr>
          <p:nvPr>
            <p:ph type="sldNum" sz="quarter" idx="5"/>
          </p:nvPr>
        </p:nvSpPr>
        <p:spPr/>
        <p:txBody>
          <a:bodyPr/>
          <a:lstStyle/>
          <a:p>
            <a:fld id="{B42EAB56-02C5-6E44-AB36-F8D06FFCE4AA}" type="slidenum">
              <a:rPr lang="en-US" smtClean="0"/>
              <a:t>13</a:t>
            </a:fld>
            <a:endParaRPr lang="en-US"/>
          </a:p>
        </p:txBody>
      </p:sp>
    </p:spTree>
    <p:extLst>
      <p:ext uri="{BB962C8B-B14F-4D97-AF65-F5344CB8AC3E}">
        <p14:creationId xmlns:p14="http://schemas.microsoft.com/office/powerpoint/2010/main" val="3441124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students finish playing the game, pass out a poster to each group. Tell students that their goal is to design a community that is protected from wildfire. Students can write or draw, but they must describe or label at least five examples of strategies they included to adapt to the effects of wildfire. Tell students that as a starting point, they can select one of the cards they used in the game and see if it describes a strategy they could use. For example, if they have a card that mentions prescribed burning, they could draw firefighters in the forest near their community. The slide shows this example of what they should include on their poster.</a:t>
            </a:r>
          </a:p>
        </p:txBody>
      </p:sp>
      <p:sp>
        <p:nvSpPr>
          <p:cNvPr id="4" name="Slide Number Placeholder 3"/>
          <p:cNvSpPr>
            <a:spLocks noGrp="1"/>
          </p:cNvSpPr>
          <p:nvPr>
            <p:ph type="sldNum" sz="quarter" idx="5"/>
          </p:nvPr>
        </p:nvSpPr>
        <p:spPr/>
        <p:txBody>
          <a:bodyPr/>
          <a:lstStyle/>
          <a:p>
            <a:fld id="{B42EAB56-02C5-6E44-AB36-F8D06FFCE4AA}" type="slidenum">
              <a:rPr lang="en-US" smtClean="0"/>
              <a:t>14</a:t>
            </a:fld>
            <a:endParaRPr lang="en-US"/>
          </a:p>
        </p:txBody>
      </p:sp>
    </p:spTree>
    <p:extLst>
      <p:ext uri="{BB962C8B-B14F-4D97-AF65-F5344CB8AC3E}">
        <p14:creationId xmlns:p14="http://schemas.microsoft.com/office/powerpoint/2010/main" val="3228282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graph shows the increase in temperature and number of wildfires from 1970 to 2005. What is causing the increase in the number of wildfires? [Answer: temperatures increase from climate change, leading to more tree mortality. A history of fire suppression led to increased fuels in forests, leading to more frequent and severe fires.] How will land and fire management evolve in the future? What can we do about these problems? </a:t>
            </a:r>
            <a:r>
              <a:rPr lang="en-US" sz="1200" kern="1200">
                <a:solidFill>
                  <a:schemeClr val="tx1"/>
                </a:solidFill>
                <a:effectLst/>
                <a:latin typeface="+mn-lt"/>
                <a:ea typeface="+mn-ea"/>
                <a:cs typeface="+mn-cs"/>
              </a:rPr>
              <a:t>[Possible answers could include: reduce our greenhouse gas emissions to reduce climate change, allocate more funding to land management, change policies to allow for more prescribed burning, educate people about creating defensible space around buildings, etc.] How would fire management look different in your community, based on the ecosystem you live in (i.e., desert, grassland, city)?</a:t>
            </a:r>
          </a:p>
        </p:txBody>
      </p:sp>
      <p:sp>
        <p:nvSpPr>
          <p:cNvPr id="4" name="Slide Number Placeholder 3"/>
          <p:cNvSpPr>
            <a:spLocks noGrp="1"/>
          </p:cNvSpPr>
          <p:nvPr>
            <p:ph type="sldNum" sz="quarter" idx="5"/>
          </p:nvPr>
        </p:nvSpPr>
        <p:spPr/>
        <p:txBody>
          <a:bodyPr/>
          <a:lstStyle/>
          <a:p>
            <a:fld id="{B42EAB56-02C5-6E44-AB36-F8D06FFCE4AA}" type="slidenum">
              <a:rPr lang="en-US" smtClean="0"/>
              <a:t>15</a:t>
            </a:fld>
            <a:endParaRPr lang="en-US"/>
          </a:p>
        </p:txBody>
      </p:sp>
    </p:spTree>
    <p:extLst>
      <p:ext uri="{BB962C8B-B14F-4D97-AF65-F5344CB8AC3E}">
        <p14:creationId xmlns:p14="http://schemas.microsoft.com/office/powerpoint/2010/main" val="2082572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types of trees require fire for reproduction. They have cones that only open to release seeds if they are heated enough to melt the resin coating the outside. These are called serotinous cones.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B42EAB56-02C5-6E44-AB36-F8D06FFCE4AA}" type="slidenum">
              <a:rPr lang="en-US" smtClean="0"/>
              <a:t>3</a:t>
            </a:fld>
            <a:endParaRPr lang="en-US"/>
          </a:p>
        </p:txBody>
      </p:sp>
    </p:spTree>
    <p:extLst>
      <p:ext uri="{BB962C8B-B14F-4D97-AF65-F5344CB8AC3E}">
        <p14:creationId xmlns:p14="http://schemas.microsoft.com/office/powerpoint/2010/main" val="3422497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Wildfires can also clear accumulated leaf litter and small understory plants, creating space that certain tree species need to grow. Today we are focusing on forest ecosystems because they have the most damaging wildfires. When a tree burns, carbon is released into the atmosphere, contributing to climate change. Even if you don’t live in a place with forests, wildfires in forests still impact you.</a:t>
            </a:r>
          </a:p>
        </p:txBody>
      </p:sp>
      <p:sp>
        <p:nvSpPr>
          <p:cNvPr id="4" name="Slide Number Placeholder 3"/>
          <p:cNvSpPr>
            <a:spLocks noGrp="1"/>
          </p:cNvSpPr>
          <p:nvPr>
            <p:ph type="sldNum" sz="quarter" idx="5"/>
          </p:nvPr>
        </p:nvSpPr>
        <p:spPr/>
        <p:txBody>
          <a:bodyPr/>
          <a:lstStyle/>
          <a:p>
            <a:fld id="{B42EAB56-02C5-6E44-AB36-F8D06FFCE4AA}" type="slidenum">
              <a:rPr lang="en-US" smtClean="0"/>
              <a:t>4</a:t>
            </a:fld>
            <a:endParaRPr lang="en-US"/>
          </a:p>
        </p:txBody>
      </p:sp>
    </p:spTree>
    <p:extLst>
      <p:ext uri="{BB962C8B-B14F-4D97-AF65-F5344CB8AC3E}">
        <p14:creationId xmlns:p14="http://schemas.microsoft.com/office/powerpoint/2010/main" val="884794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three main types of wildfires. Ground fires burn accumulated dead vegetation below the surface of the ground. Surface fires burn leaf litter and smaller understory plants. Crown fires burn entire trees up to the tops. Which type of fire looks like it would do the best job of clearing the understory to allow for new tree growth? [Answer: surface or ground fire]. Which of these photos looks like a more destructive fire, like the ones you see on the news? [Answer: crown fire]. </a:t>
            </a:r>
          </a:p>
        </p:txBody>
      </p:sp>
      <p:sp>
        <p:nvSpPr>
          <p:cNvPr id="4" name="Slide Number Placeholder 3"/>
          <p:cNvSpPr>
            <a:spLocks noGrp="1"/>
          </p:cNvSpPr>
          <p:nvPr>
            <p:ph type="sldNum" sz="quarter" idx="5"/>
          </p:nvPr>
        </p:nvSpPr>
        <p:spPr/>
        <p:txBody>
          <a:bodyPr/>
          <a:lstStyle/>
          <a:p>
            <a:fld id="{B42EAB56-02C5-6E44-AB36-F8D06FFCE4AA}" type="slidenum">
              <a:rPr lang="en-US" smtClean="0"/>
              <a:t>5</a:t>
            </a:fld>
            <a:endParaRPr lang="en-US"/>
          </a:p>
        </p:txBody>
      </p:sp>
    </p:spTree>
    <p:extLst>
      <p:ext uri="{BB962C8B-B14F-4D97-AF65-F5344CB8AC3E}">
        <p14:creationId xmlns:p14="http://schemas.microsoft.com/office/powerpoint/2010/main" val="2230233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Tell students that we will use a model to learn more about these different types of fires and how our current fire regime in forests came to be.</a:t>
            </a:r>
          </a:p>
        </p:txBody>
      </p:sp>
      <p:sp>
        <p:nvSpPr>
          <p:cNvPr id="4" name="Slide Number Placeholder 3"/>
          <p:cNvSpPr>
            <a:spLocks noGrp="1"/>
          </p:cNvSpPr>
          <p:nvPr>
            <p:ph type="sldNum" sz="quarter" idx="5"/>
          </p:nvPr>
        </p:nvSpPr>
        <p:spPr/>
        <p:txBody>
          <a:bodyPr/>
          <a:lstStyle/>
          <a:p>
            <a:fld id="{B42EAB56-02C5-6E44-AB36-F8D06FFCE4AA}" type="slidenum">
              <a:rPr lang="en-US" smtClean="0"/>
              <a:t>6</a:t>
            </a:fld>
            <a:endParaRPr lang="en-US"/>
          </a:p>
        </p:txBody>
      </p:sp>
    </p:spTree>
    <p:extLst>
      <p:ext uri="{BB962C8B-B14F-4D97-AF65-F5344CB8AC3E}">
        <p14:creationId xmlns:p14="http://schemas.microsoft.com/office/powerpoint/2010/main" val="404093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Humans can mitigate (or reduce) the effects of climate change, but we also need to adapt to life in a changing climate. Optional extension: Write “History of fire suppression,” “Climate change,” and “More frequent, severe, and destructive fires” on the board or on posters around the room. Give each group a stack of post-it notes, and have them brainstorm solutions for each of these three problems.</a:t>
            </a:r>
          </a:p>
        </p:txBody>
      </p:sp>
      <p:sp>
        <p:nvSpPr>
          <p:cNvPr id="4" name="Slide Number Placeholder 3"/>
          <p:cNvSpPr>
            <a:spLocks noGrp="1"/>
          </p:cNvSpPr>
          <p:nvPr>
            <p:ph type="sldNum" sz="quarter" idx="5"/>
          </p:nvPr>
        </p:nvSpPr>
        <p:spPr/>
        <p:txBody>
          <a:bodyPr/>
          <a:lstStyle/>
          <a:p>
            <a:fld id="{B42EAB56-02C5-6E44-AB36-F8D06FFCE4AA}" type="slidenum">
              <a:rPr lang="en-US" smtClean="0"/>
              <a:t>7</a:t>
            </a:fld>
            <a:endParaRPr lang="en-US"/>
          </a:p>
        </p:txBody>
      </p:sp>
    </p:spTree>
    <p:extLst>
      <p:ext uri="{BB962C8B-B14F-4D97-AF65-F5344CB8AC3E}">
        <p14:creationId xmlns:p14="http://schemas.microsoft.com/office/powerpoint/2010/main" val="4161314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May 2000, the Cerro Grande fire ignited in Los Alamos, NM. It burned 261 houses and caused millions of dollars in damage. What do you notice about this photo? [Answer: Every house except one burned]. Why do you think that house survived?</a:t>
            </a:r>
          </a:p>
        </p:txBody>
      </p:sp>
      <p:sp>
        <p:nvSpPr>
          <p:cNvPr id="4" name="Slide Number Placeholder 3"/>
          <p:cNvSpPr>
            <a:spLocks noGrp="1"/>
          </p:cNvSpPr>
          <p:nvPr>
            <p:ph type="sldNum" sz="quarter" idx="5"/>
          </p:nvPr>
        </p:nvSpPr>
        <p:spPr/>
        <p:txBody>
          <a:bodyPr/>
          <a:lstStyle/>
          <a:p>
            <a:fld id="{B42EAB56-02C5-6E44-AB36-F8D06FFCE4AA}" type="slidenum">
              <a:rPr lang="en-US" smtClean="0"/>
              <a:t>8</a:t>
            </a:fld>
            <a:endParaRPr lang="en-US"/>
          </a:p>
        </p:txBody>
      </p:sp>
    </p:spTree>
    <p:extLst>
      <p:ext uri="{BB962C8B-B14F-4D97-AF65-F5344CB8AC3E}">
        <p14:creationId xmlns:p14="http://schemas.microsoft.com/office/powerpoint/2010/main" val="320416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example of something people can do to adapt to the effects of more severe wildfires is to create defensible space – an area around buildings and homes that is easy to protect from fire. What fire hazards do you notice in these photos? [Answer: pine needles on roof, trees close to building could increase damage from the fire]. To minimize the risk of fire damaging buildings, these should be removed.</a:t>
            </a:r>
          </a:p>
        </p:txBody>
      </p:sp>
      <p:sp>
        <p:nvSpPr>
          <p:cNvPr id="4" name="Slide Number Placeholder 3"/>
          <p:cNvSpPr>
            <a:spLocks noGrp="1"/>
          </p:cNvSpPr>
          <p:nvPr>
            <p:ph type="sldNum" sz="quarter" idx="5"/>
          </p:nvPr>
        </p:nvSpPr>
        <p:spPr/>
        <p:txBody>
          <a:bodyPr/>
          <a:lstStyle/>
          <a:p>
            <a:fld id="{B42EAB56-02C5-6E44-AB36-F8D06FFCE4AA}" type="slidenum">
              <a:rPr lang="en-US" smtClean="0"/>
              <a:t>9</a:t>
            </a:fld>
            <a:endParaRPr lang="en-US"/>
          </a:p>
        </p:txBody>
      </p:sp>
    </p:spTree>
    <p:extLst>
      <p:ext uri="{BB962C8B-B14F-4D97-AF65-F5344CB8AC3E}">
        <p14:creationId xmlns:p14="http://schemas.microsoft.com/office/powerpoint/2010/main" val="2193411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an example of a building with defensible space. You can see that a large amount of vegetation surrounding the house has been removed. Even though we can’t see it, it’s also likely that combustible materials (like pine needles on the roof, wooden lawn furniture) have been removed from outside and on the house. If we can remove flammable things near buildings, can we also do that in the forest?</a:t>
            </a:r>
          </a:p>
        </p:txBody>
      </p:sp>
      <p:sp>
        <p:nvSpPr>
          <p:cNvPr id="4" name="Slide Number Placeholder 3"/>
          <p:cNvSpPr>
            <a:spLocks noGrp="1"/>
          </p:cNvSpPr>
          <p:nvPr>
            <p:ph type="sldNum" sz="quarter" idx="5"/>
          </p:nvPr>
        </p:nvSpPr>
        <p:spPr/>
        <p:txBody>
          <a:bodyPr/>
          <a:lstStyle/>
          <a:p>
            <a:fld id="{B42EAB56-02C5-6E44-AB36-F8D06FFCE4AA}" type="slidenum">
              <a:rPr lang="en-US" smtClean="0"/>
              <a:t>10</a:t>
            </a:fld>
            <a:endParaRPr lang="en-US"/>
          </a:p>
        </p:txBody>
      </p:sp>
    </p:spTree>
    <p:extLst>
      <p:ext uri="{BB962C8B-B14F-4D97-AF65-F5344CB8AC3E}">
        <p14:creationId xmlns:p14="http://schemas.microsoft.com/office/powerpoint/2010/main" val="1088353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33CE594-0A66-2D4F-B6CD-430652FFE44E}"/>
              </a:ext>
            </a:extLst>
          </p:cNvPr>
          <p:cNvSpPr/>
          <p:nvPr userDrawn="1"/>
        </p:nvSpPr>
        <p:spPr>
          <a:xfrm>
            <a:off x="0" y="2427770"/>
            <a:ext cx="6472238" cy="693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D1EE12-C880-784E-8A36-C8F8B3121687}"/>
              </a:ext>
            </a:extLst>
          </p:cNvPr>
          <p:cNvSpPr/>
          <p:nvPr userDrawn="1"/>
        </p:nvSpPr>
        <p:spPr>
          <a:xfrm>
            <a:off x="0" y="1128711"/>
            <a:ext cx="9144000" cy="1098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0" y="996932"/>
            <a:ext cx="9144000" cy="1098516"/>
          </a:xfrm>
        </p:spPr>
        <p:txBody>
          <a:bodyPr anchor="b">
            <a:normAutofit/>
          </a:bodyPr>
          <a:lstStyle>
            <a:lvl1pPr algn="ctr">
              <a:defRPr sz="5400"/>
            </a:lvl1pPr>
          </a:lstStyle>
          <a:p>
            <a:r>
              <a:rPr lang="en-US" dirty="0"/>
              <a:t>Wildfire and Climate Change</a:t>
            </a:r>
          </a:p>
        </p:txBody>
      </p:sp>
      <p:sp>
        <p:nvSpPr>
          <p:cNvPr id="3" name="Subtitle 2"/>
          <p:cNvSpPr>
            <a:spLocks noGrp="1"/>
          </p:cNvSpPr>
          <p:nvPr>
            <p:ph type="subTitle" idx="1" hasCustomPrompt="1"/>
          </p:nvPr>
        </p:nvSpPr>
        <p:spPr>
          <a:xfrm>
            <a:off x="0" y="2545125"/>
            <a:ext cx="6858000" cy="693496"/>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Part 1: Insert Title of Lesson Here</a:t>
            </a:r>
          </a:p>
        </p:txBody>
      </p:sp>
      <p:pic>
        <p:nvPicPr>
          <p:cNvPr id="9" name="Picture 8">
            <a:extLst>
              <a:ext uri="{FF2B5EF4-FFF2-40B4-BE49-F238E27FC236}">
                <a16:creationId xmlns:a16="http://schemas.microsoft.com/office/drawing/2014/main" id="{487F245D-C298-A748-A662-D787855AA35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58277" y="2891873"/>
            <a:ext cx="6764112" cy="3966127"/>
          </a:xfrm>
          <a:prstGeom prst="rect">
            <a:avLst/>
          </a:prstGeom>
        </p:spPr>
      </p:pic>
    </p:spTree>
    <p:extLst>
      <p:ext uri="{BB962C8B-B14F-4D97-AF65-F5344CB8AC3E}">
        <p14:creationId xmlns:p14="http://schemas.microsoft.com/office/powerpoint/2010/main" val="2667540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E875CEC0-6242-E44A-8396-B9B3BBEB4C42}"/>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7169277" y="4248378"/>
            <a:ext cx="1974723" cy="2623456"/>
          </a:xfrm>
          <a:prstGeom prst="rect">
            <a:avLst/>
          </a:prstGeom>
        </p:spPr>
      </p:pic>
    </p:spTree>
    <p:extLst>
      <p:ext uri="{BB962C8B-B14F-4D97-AF65-F5344CB8AC3E}">
        <p14:creationId xmlns:p14="http://schemas.microsoft.com/office/powerpoint/2010/main" val="3866182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627702-50C5-2E4B-B8A3-249F4658612D}"/>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7169277" y="4248378"/>
            <a:ext cx="1974723" cy="2623456"/>
          </a:xfrm>
          <a:prstGeom prst="rect">
            <a:avLst/>
          </a:prstGeom>
        </p:spPr>
      </p:pic>
    </p:spTree>
    <p:extLst>
      <p:ext uri="{BB962C8B-B14F-4D97-AF65-F5344CB8AC3E}">
        <p14:creationId xmlns:p14="http://schemas.microsoft.com/office/powerpoint/2010/main" val="1559853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5876D159-68AD-DE48-9D11-E2F1F102AE49}"/>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7169277" y="4248378"/>
            <a:ext cx="1974723" cy="2623456"/>
          </a:xfrm>
          <a:prstGeom prst="rect">
            <a:avLst/>
          </a:prstGeom>
        </p:spPr>
      </p:pic>
      <p:sp>
        <p:nvSpPr>
          <p:cNvPr id="5" name="Rectangle 4">
            <a:extLst>
              <a:ext uri="{FF2B5EF4-FFF2-40B4-BE49-F238E27FC236}">
                <a16:creationId xmlns:a16="http://schemas.microsoft.com/office/drawing/2014/main" id="{01D2891C-425F-3142-AC3A-4D4F1B5D34A3}"/>
              </a:ext>
            </a:extLst>
          </p:cNvPr>
          <p:cNvSpPr/>
          <p:nvPr userDrawn="1"/>
        </p:nvSpPr>
        <p:spPr>
          <a:xfrm>
            <a:off x="0" y="478648"/>
            <a:ext cx="9144000" cy="1098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380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B5CEBB20-FCE4-F546-BD95-99E08DAEB693}"/>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7169277" y="4248378"/>
            <a:ext cx="1974723" cy="2623456"/>
          </a:xfrm>
          <a:prstGeom prst="rect">
            <a:avLst/>
          </a:prstGeom>
        </p:spPr>
      </p:pic>
      <p:sp>
        <p:nvSpPr>
          <p:cNvPr id="6" name="Rectangle 5">
            <a:extLst>
              <a:ext uri="{FF2B5EF4-FFF2-40B4-BE49-F238E27FC236}">
                <a16:creationId xmlns:a16="http://schemas.microsoft.com/office/drawing/2014/main" id="{B6CA298D-E34A-9440-B567-12305BB93A0F}"/>
              </a:ext>
            </a:extLst>
          </p:cNvPr>
          <p:cNvSpPr/>
          <p:nvPr userDrawn="1"/>
        </p:nvSpPr>
        <p:spPr>
          <a:xfrm>
            <a:off x="0" y="478648"/>
            <a:ext cx="9144000" cy="1098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426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853C3D75-54E0-C74A-81EB-1721243BC40D}"/>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7169277" y="4248378"/>
            <a:ext cx="1974723" cy="2623456"/>
          </a:xfrm>
          <a:prstGeom prst="rect">
            <a:avLst/>
          </a:prstGeom>
        </p:spPr>
      </p:pic>
      <p:sp>
        <p:nvSpPr>
          <p:cNvPr id="8" name="Rectangle 7">
            <a:extLst>
              <a:ext uri="{FF2B5EF4-FFF2-40B4-BE49-F238E27FC236}">
                <a16:creationId xmlns:a16="http://schemas.microsoft.com/office/drawing/2014/main" id="{1A61546B-0C1D-2F4C-951A-7C9C200512EF}"/>
              </a:ext>
            </a:extLst>
          </p:cNvPr>
          <p:cNvSpPr/>
          <p:nvPr userDrawn="1"/>
        </p:nvSpPr>
        <p:spPr>
          <a:xfrm>
            <a:off x="0" y="478648"/>
            <a:ext cx="9144000" cy="1098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986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735182F0-3BAF-4148-A038-129976C183E7}"/>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7169277" y="4248378"/>
            <a:ext cx="1974723" cy="2623456"/>
          </a:xfrm>
          <a:prstGeom prst="rect">
            <a:avLst/>
          </a:prstGeom>
        </p:spPr>
      </p:pic>
      <p:sp>
        <p:nvSpPr>
          <p:cNvPr id="4" name="Rectangle 3">
            <a:extLst>
              <a:ext uri="{FF2B5EF4-FFF2-40B4-BE49-F238E27FC236}">
                <a16:creationId xmlns:a16="http://schemas.microsoft.com/office/drawing/2014/main" id="{338DC890-0B16-314C-9D07-BAF5F2A4B6DB}"/>
              </a:ext>
            </a:extLst>
          </p:cNvPr>
          <p:cNvSpPr/>
          <p:nvPr userDrawn="1"/>
        </p:nvSpPr>
        <p:spPr>
          <a:xfrm>
            <a:off x="0" y="478648"/>
            <a:ext cx="9144000" cy="1098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1868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1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F8C63112-0D79-7D45-AD00-51C989D34017}"/>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7169277" y="4248378"/>
            <a:ext cx="1974723" cy="2623456"/>
          </a:xfrm>
          <a:prstGeom prst="rect">
            <a:avLst/>
          </a:prstGeom>
        </p:spPr>
      </p:pic>
    </p:spTree>
    <p:extLst>
      <p:ext uri="{BB962C8B-B14F-4D97-AF65-F5344CB8AC3E}">
        <p14:creationId xmlns:p14="http://schemas.microsoft.com/office/powerpoint/2010/main" val="1202729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04E0A067-EC68-3048-A485-0DB039B94B07}"/>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7169277" y="4248378"/>
            <a:ext cx="1974723" cy="2623456"/>
          </a:xfrm>
          <a:prstGeom prst="rect">
            <a:avLst/>
          </a:prstGeom>
        </p:spPr>
      </p:pic>
    </p:spTree>
    <p:extLst>
      <p:ext uri="{BB962C8B-B14F-4D97-AF65-F5344CB8AC3E}">
        <p14:creationId xmlns:p14="http://schemas.microsoft.com/office/powerpoint/2010/main" val="1287659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C9D81A0C-7A1B-3444-BEEB-28B18F8BACD8}"/>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7169277" y="4248378"/>
            <a:ext cx="1974723" cy="2623456"/>
          </a:xfrm>
          <a:prstGeom prst="rect">
            <a:avLst/>
          </a:prstGeom>
        </p:spPr>
      </p:pic>
      <p:sp>
        <p:nvSpPr>
          <p:cNvPr id="5" name="Rectangle 4">
            <a:extLst>
              <a:ext uri="{FF2B5EF4-FFF2-40B4-BE49-F238E27FC236}">
                <a16:creationId xmlns:a16="http://schemas.microsoft.com/office/drawing/2014/main" id="{691F8FE1-FB57-7D4C-BF0D-64C8D391DC48}"/>
              </a:ext>
            </a:extLst>
          </p:cNvPr>
          <p:cNvSpPr/>
          <p:nvPr userDrawn="1"/>
        </p:nvSpPr>
        <p:spPr>
          <a:xfrm>
            <a:off x="0" y="478648"/>
            <a:ext cx="9144000" cy="1098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1579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0D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6">
            <a:extLst>
              <a:ext uri="{FF2B5EF4-FFF2-40B4-BE49-F238E27FC236}">
                <a16:creationId xmlns:a16="http://schemas.microsoft.com/office/drawing/2014/main" id="{75C827B7-D83B-FB4B-84A2-80C528AB1A0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383845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53" r:id="rId11"/>
  </p:sldLayoutIdLst>
  <p:txStyles>
    <p:titleStyle>
      <a:lvl1pPr algn="l" defTabSz="914400" rtl="0" eaLnBrk="1" latinLnBrk="0" hangingPunct="1">
        <a:lnSpc>
          <a:spcPct val="90000"/>
        </a:lnSpc>
        <a:spcBef>
          <a:spcPct val="0"/>
        </a:spcBef>
        <a:buNone/>
        <a:defRPr sz="4400" b="1" i="0" kern="1200">
          <a:solidFill>
            <a:schemeClr val="tx1"/>
          </a:solidFill>
          <a:latin typeface="Optima" panose="0200050306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9"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8E3BF-9C9B-E34B-B0FC-83A1D98268EA}"/>
              </a:ext>
            </a:extLst>
          </p:cNvPr>
          <p:cNvSpPr>
            <a:spLocks noGrp="1"/>
          </p:cNvSpPr>
          <p:nvPr>
            <p:ph type="ctrTitle"/>
          </p:nvPr>
        </p:nvSpPr>
        <p:spPr/>
        <p:txBody>
          <a:bodyPr/>
          <a:lstStyle/>
          <a:p>
            <a:r>
              <a:rPr lang="en-US" dirty="0"/>
              <a:t>Wildfire and Climate Change</a:t>
            </a:r>
          </a:p>
        </p:txBody>
      </p:sp>
      <p:sp>
        <p:nvSpPr>
          <p:cNvPr id="3" name="Subtitle 2">
            <a:extLst>
              <a:ext uri="{FF2B5EF4-FFF2-40B4-BE49-F238E27FC236}">
                <a16:creationId xmlns:a16="http://schemas.microsoft.com/office/drawing/2014/main" id="{7FB86CFD-7FC8-EA46-AC63-DA1778F4BAF4}"/>
              </a:ext>
            </a:extLst>
          </p:cNvPr>
          <p:cNvSpPr>
            <a:spLocks noGrp="1"/>
          </p:cNvSpPr>
          <p:nvPr>
            <p:ph type="subTitle" idx="1"/>
          </p:nvPr>
        </p:nvSpPr>
        <p:spPr>
          <a:xfrm>
            <a:off x="-127321" y="2568274"/>
            <a:ext cx="6858000" cy="693496"/>
          </a:xfrm>
        </p:spPr>
        <p:txBody>
          <a:bodyPr>
            <a:normAutofit/>
          </a:bodyPr>
          <a:lstStyle/>
          <a:p>
            <a:r>
              <a:rPr lang="en-US" sz="2000" dirty="0"/>
              <a:t>Playing with Fire</a:t>
            </a:r>
          </a:p>
        </p:txBody>
      </p:sp>
    </p:spTree>
    <p:extLst>
      <p:ext uri="{BB962C8B-B14F-4D97-AF65-F5344CB8AC3E}">
        <p14:creationId xmlns:p14="http://schemas.microsoft.com/office/powerpoint/2010/main" val="1416734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C2C6-F594-7744-8CEF-F2F3340A45F8}"/>
              </a:ext>
            </a:extLst>
          </p:cNvPr>
          <p:cNvSpPr>
            <a:spLocks noGrp="1"/>
          </p:cNvSpPr>
          <p:nvPr>
            <p:ph type="title"/>
          </p:nvPr>
        </p:nvSpPr>
        <p:spPr/>
        <p:txBody>
          <a:bodyPr/>
          <a:lstStyle/>
          <a:p>
            <a:r>
              <a:rPr lang="en-US" dirty="0"/>
              <a:t>Defensible Space</a:t>
            </a:r>
          </a:p>
        </p:txBody>
      </p:sp>
      <p:pic>
        <p:nvPicPr>
          <p:cNvPr id="1026" name="Picture 2" descr="Defensible Space | Los Padres ForestWatch">
            <a:extLst>
              <a:ext uri="{FF2B5EF4-FFF2-40B4-BE49-F238E27FC236}">
                <a16:creationId xmlns:a16="http://schemas.microsoft.com/office/drawing/2014/main" id="{ABA30761-0033-014B-AA90-7CF7148D3F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340" y="1910758"/>
            <a:ext cx="7058660" cy="42523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26A687-A8E8-9948-BDC7-D46B8A12BCDE}"/>
              </a:ext>
            </a:extLst>
          </p:cNvPr>
          <p:cNvSpPr txBox="1"/>
          <p:nvPr/>
        </p:nvSpPr>
        <p:spPr>
          <a:xfrm>
            <a:off x="0" y="6383181"/>
            <a:ext cx="4069080" cy="461665"/>
          </a:xfrm>
          <a:prstGeom prst="rect">
            <a:avLst/>
          </a:prstGeom>
          <a:noFill/>
          <a:ln>
            <a:noFill/>
          </a:ln>
        </p:spPr>
        <p:txBody>
          <a:bodyPr wrap="square" rtlCol="0">
            <a:spAutoFit/>
          </a:bodyPr>
          <a:lstStyle/>
          <a:p>
            <a:r>
              <a:rPr lang="en-US" sz="1200" b="1" dirty="0"/>
              <a:t>Source: Los Padres Forest Watch</a:t>
            </a:r>
          </a:p>
          <a:p>
            <a:r>
              <a:rPr lang="en-US" sz="1200" dirty="0"/>
              <a:t>https://</a:t>
            </a:r>
            <a:r>
              <a:rPr lang="en-US" sz="1200" dirty="0" err="1"/>
              <a:t>lpfw.org</a:t>
            </a:r>
            <a:r>
              <a:rPr lang="en-US" sz="1200" dirty="0"/>
              <a:t>/fire/defensible-space/</a:t>
            </a:r>
          </a:p>
        </p:txBody>
      </p:sp>
    </p:spTree>
    <p:extLst>
      <p:ext uri="{BB962C8B-B14F-4D97-AF65-F5344CB8AC3E}">
        <p14:creationId xmlns:p14="http://schemas.microsoft.com/office/powerpoint/2010/main" val="1728314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C2C6-F594-7744-8CEF-F2F3340A45F8}"/>
              </a:ext>
            </a:extLst>
          </p:cNvPr>
          <p:cNvSpPr>
            <a:spLocks noGrp="1"/>
          </p:cNvSpPr>
          <p:nvPr>
            <p:ph type="title"/>
          </p:nvPr>
        </p:nvSpPr>
        <p:spPr/>
        <p:txBody>
          <a:bodyPr/>
          <a:lstStyle/>
          <a:p>
            <a:r>
              <a:rPr lang="en-US" dirty="0"/>
              <a:t>Prescribed Burns</a:t>
            </a:r>
          </a:p>
        </p:txBody>
      </p:sp>
      <p:sp>
        <p:nvSpPr>
          <p:cNvPr id="6" name="TextBox 5">
            <a:extLst>
              <a:ext uri="{FF2B5EF4-FFF2-40B4-BE49-F238E27FC236}">
                <a16:creationId xmlns:a16="http://schemas.microsoft.com/office/drawing/2014/main" id="{B626A687-A8E8-9948-BDC7-D46B8A12BCDE}"/>
              </a:ext>
            </a:extLst>
          </p:cNvPr>
          <p:cNvSpPr txBox="1"/>
          <p:nvPr/>
        </p:nvSpPr>
        <p:spPr>
          <a:xfrm>
            <a:off x="-2075" y="3823423"/>
            <a:ext cx="4069080" cy="461665"/>
          </a:xfrm>
          <a:prstGeom prst="rect">
            <a:avLst/>
          </a:prstGeom>
          <a:noFill/>
          <a:ln>
            <a:noFill/>
          </a:ln>
        </p:spPr>
        <p:txBody>
          <a:bodyPr wrap="square" rtlCol="0">
            <a:spAutoFit/>
          </a:bodyPr>
          <a:lstStyle/>
          <a:p>
            <a:r>
              <a:rPr lang="en-US" sz="1200" b="1" dirty="0"/>
              <a:t>Source: NPS</a:t>
            </a:r>
          </a:p>
          <a:p>
            <a:r>
              <a:rPr lang="en-US" sz="1200" dirty="0"/>
              <a:t>https://</a:t>
            </a:r>
            <a:r>
              <a:rPr lang="en-US" sz="1200" dirty="0" err="1"/>
              <a:t>www.nps.gov</a:t>
            </a:r>
            <a:r>
              <a:rPr lang="en-US" sz="1200" dirty="0"/>
              <a:t>/articles/what-is-a-prescribed-</a:t>
            </a:r>
            <a:r>
              <a:rPr lang="en-US" sz="1200" dirty="0" err="1"/>
              <a:t>fire.htm</a:t>
            </a:r>
            <a:endParaRPr lang="en-US" sz="1200" dirty="0"/>
          </a:p>
        </p:txBody>
      </p:sp>
      <p:pic>
        <p:nvPicPr>
          <p:cNvPr id="3" name="Picture 2">
            <a:extLst>
              <a:ext uri="{FF2B5EF4-FFF2-40B4-BE49-F238E27FC236}">
                <a16:creationId xmlns:a16="http://schemas.microsoft.com/office/drawing/2014/main" id="{27D87E79-79E9-7D43-BE06-B8CD1B2DAF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629" y="1642841"/>
            <a:ext cx="4341996" cy="2220499"/>
          </a:xfrm>
          <a:prstGeom prst="rect">
            <a:avLst/>
          </a:prstGeom>
          <a:ln>
            <a:solidFill>
              <a:schemeClr val="bg1"/>
            </a:solidFill>
          </a:ln>
        </p:spPr>
      </p:pic>
      <p:pic>
        <p:nvPicPr>
          <p:cNvPr id="4" name="Picture 3">
            <a:extLst>
              <a:ext uri="{FF2B5EF4-FFF2-40B4-BE49-F238E27FC236}">
                <a16:creationId xmlns:a16="http://schemas.microsoft.com/office/drawing/2014/main" id="{E08B3523-2508-9E4B-9092-BA802096A9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1510948"/>
            <a:ext cx="4356628" cy="2543308"/>
          </a:xfrm>
          <a:prstGeom prst="rect">
            <a:avLst/>
          </a:prstGeom>
          <a:ln>
            <a:solidFill>
              <a:schemeClr val="bg1"/>
            </a:solidFill>
          </a:ln>
        </p:spPr>
      </p:pic>
      <p:sp>
        <p:nvSpPr>
          <p:cNvPr id="8" name="TextBox 7">
            <a:extLst>
              <a:ext uri="{FF2B5EF4-FFF2-40B4-BE49-F238E27FC236}">
                <a16:creationId xmlns:a16="http://schemas.microsoft.com/office/drawing/2014/main" id="{2507D48B-C292-F44F-A7A1-271E1EAB846A}"/>
              </a:ext>
            </a:extLst>
          </p:cNvPr>
          <p:cNvSpPr txBox="1"/>
          <p:nvPr/>
        </p:nvSpPr>
        <p:spPr>
          <a:xfrm>
            <a:off x="5581990" y="4054256"/>
            <a:ext cx="3562009" cy="830997"/>
          </a:xfrm>
          <a:prstGeom prst="rect">
            <a:avLst/>
          </a:prstGeom>
          <a:noFill/>
          <a:ln>
            <a:noFill/>
          </a:ln>
        </p:spPr>
        <p:txBody>
          <a:bodyPr wrap="square" rtlCol="0">
            <a:spAutoFit/>
          </a:bodyPr>
          <a:lstStyle/>
          <a:p>
            <a:pPr algn="r"/>
            <a:r>
              <a:rPr lang="en-US" sz="1200" b="1" dirty="0"/>
              <a:t>Source: NPR</a:t>
            </a:r>
          </a:p>
          <a:p>
            <a:pPr algn="r"/>
            <a:r>
              <a:rPr lang="en-US" sz="1200" dirty="0"/>
              <a:t>https://</a:t>
            </a:r>
            <a:r>
              <a:rPr lang="en-US" sz="1200" dirty="0" err="1"/>
              <a:t>www.npr.org</a:t>
            </a:r>
            <a:r>
              <a:rPr lang="en-US" sz="1200" dirty="0"/>
              <a:t>/2020/08/24/899422710/to-manage-wildfire-california-looks-to-what-tribes-have-known-all-along</a:t>
            </a:r>
          </a:p>
        </p:txBody>
      </p:sp>
      <p:sp>
        <p:nvSpPr>
          <p:cNvPr id="9" name="TextBox 8">
            <a:extLst>
              <a:ext uri="{FF2B5EF4-FFF2-40B4-BE49-F238E27FC236}">
                <a16:creationId xmlns:a16="http://schemas.microsoft.com/office/drawing/2014/main" id="{964F028F-DBA2-7047-AB96-81DF7C6892DD}"/>
              </a:ext>
            </a:extLst>
          </p:cNvPr>
          <p:cNvSpPr txBox="1"/>
          <p:nvPr/>
        </p:nvSpPr>
        <p:spPr>
          <a:xfrm>
            <a:off x="4446270" y="5941778"/>
            <a:ext cx="4069080" cy="830997"/>
          </a:xfrm>
          <a:prstGeom prst="rect">
            <a:avLst/>
          </a:prstGeom>
          <a:noFill/>
          <a:ln>
            <a:noFill/>
          </a:ln>
        </p:spPr>
        <p:txBody>
          <a:bodyPr wrap="square" rtlCol="0">
            <a:spAutoFit/>
          </a:bodyPr>
          <a:lstStyle/>
          <a:p>
            <a:r>
              <a:rPr lang="en-US" sz="1200" b="1" dirty="0"/>
              <a:t>Source: Eric Aldrich/TNC</a:t>
            </a:r>
          </a:p>
          <a:p>
            <a:r>
              <a:rPr lang="en-US" sz="1200" dirty="0"/>
              <a:t>https://</a:t>
            </a:r>
            <a:r>
              <a:rPr lang="en-US" sz="1200" dirty="0" err="1"/>
              <a:t>www.nature.org</a:t>
            </a:r>
            <a:r>
              <a:rPr lang="en-US" sz="1200" dirty="0"/>
              <a:t>/</a:t>
            </a:r>
            <a:r>
              <a:rPr lang="en-US" sz="1200" dirty="0" err="1"/>
              <a:t>en</a:t>
            </a:r>
            <a:r>
              <a:rPr lang="en-US" sz="1200" dirty="0"/>
              <a:t>-us/about-us/where-we-work/united-states/</a:t>
            </a:r>
            <a:r>
              <a:rPr lang="en-US" sz="1200" dirty="0" err="1"/>
              <a:t>florida</a:t>
            </a:r>
            <a:r>
              <a:rPr lang="en-US" sz="1200" dirty="0"/>
              <a:t>/stories-in-</a:t>
            </a:r>
            <a:r>
              <a:rPr lang="en-US" sz="1200" dirty="0" err="1"/>
              <a:t>florida</a:t>
            </a:r>
            <a:r>
              <a:rPr lang="en-US" sz="1200" dirty="0"/>
              <a:t>/all-women-controlled-burn/</a:t>
            </a:r>
          </a:p>
        </p:txBody>
      </p:sp>
      <p:pic>
        <p:nvPicPr>
          <p:cNvPr id="5" name="Picture 4">
            <a:extLst>
              <a:ext uri="{FF2B5EF4-FFF2-40B4-BE49-F238E27FC236}">
                <a16:creationId xmlns:a16="http://schemas.microsoft.com/office/drawing/2014/main" id="{EF1B06ED-4FF5-A740-9D20-A8D876B4AD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0055" y="4237129"/>
            <a:ext cx="4063144" cy="2535646"/>
          </a:xfrm>
          <a:prstGeom prst="rect">
            <a:avLst/>
          </a:prstGeom>
          <a:ln>
            <a:solidFill>
              <a:schemeClr val="bg1"/>
            </a:solidFill>
          </a:ln>
        </p:spPr>
      </p:pic>
    </p:spTree>
    <p:extLst>
      <p:ext uri="{BB962C8B-B14F-4D97-AF65-F5344CB8AC3E}">
        <p14:creationId xmlns:p14="http://schemas.microsoft.com/office/powerpoint/2010/main" val="4139406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FE3EE8-0165-E846-AB6A-54B10100C794}"/>
              </a:ext>
            </a:extLst>
          </p:cNvPr>
          <p:cNvSpPr>
            <a:spLocks noGrp="1"/>
          </p:cNvSpPr>
          <p:nvPr>
            <p:ph type="title"/>
          </p:nvPr>
        </p:nvSpPr>
        <p:spPr/>
        <p:txBody>
          <a:bodyPr/>
          <a:lstStyle/>
          <a:p>
            <a:r>
              <a:rPr lang="en-US" dirty="0"/>
              <a:t>Playing With Fire Game</a:t>
            </a:r>
          </a:p>
        </p:txBody>
      </p:sp>
      <p:pic>
        <p:nvPicPr>
          <p:cNvPr id="2" name="PlayingWithFireBoardGameVideo.mp4" descr="PlayingWithFireBoardGameVideo.mp4">
            <a:hlinkClick r:id="" action="ppaction://media"/>
            <a:extLst>
              <a:ext uri="{FF2B5EF4-FFF2-40B4-BE49-F238E27FC236}">
                <a16:creationId xmlns:a16="http://schemas.microsoft.com/office/drawing/2014/main" id="{86404A68-1E58-7A4D-86BE-C7DC2AC0F8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920874"/>
            <a:ext cx="8128000" cy="4572000"/>
          </a:xfrm>
          <a:prstGeom prst="rect">
            <a:avLst/>
          </a:prstGeom>
        </p:spPr>
      </p:pic>
    </p:spTree>
    <p:extLst>
      <p:ext uri="{BB962C8B-B14F-4D97-AF65-F5344CB8AC3E}">
        <p14:creationId xmlns:p14="http://schemas.microsoft.com/office/powerpoint/2010/main" val="429076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FE3EE8-0165-E846-AB6A-54B10100C794}"/>
              </a:ext>
            </a:extLst>
          </p:cNvPr>
          <p:cNvSpPr>
            <a:spLocks noGrp="1"/>
          </p:cNvSpPr>
          <p:nvPr>
            <p:ph type="title"/>
          </p:nvPr>
        </p:nvSpPr>
        <p:spPr/>
        <p:txBody>
          <a:bodyPr/>
          <a:lstStyle/>
          <a:p>
            <a:r>
              <a:rPr lang="en-US" dirty="0"/>
              <a:t>Playing With Fire Game</a:t>
            </a:r>
          </a:p>
        </p:txBody>
      </p:sp>
      <p:sp>
        <p:nvSpPr>
          <p:cNvPr id="6" name="Content Placeholder 5">
            <a:extLst>
              <a:ext uri="{FF2B5EF4-FFF2-40B4-BE49-F238E27FC236}">
                <a16:creationId xmlns:a16="http://schemas.microsoft.com/office/drawing/2014/main" id="{861EB3A0-1BF6-FD4C-8858-594B1D7ECE65}"/>
              </a:ext>
            </a:extLst>
          </p:cNvPr>
          <p:cNvSpPr>
            <a:spLocks noGrp="1"/>
          </p:cNvSpPr>
          <p:nvPr>
            <p:ph idx="1"/>
          </p:nvPr>
        </p:nvSpPr>
        <p:spPr>
          <a:xfrm>
            <a:off x="628650" y="1825625"/>
            <a:ext cx="4159250" cy="4351338"/>
          </a:xfrm>
        </p:spPr>
        <p:txBody>
          <a:bodyPr/>
          <a:lstStyle/>
          <a:p>
            <a:r>
              <a:rPr lang="en-US" dirty="0"/>
              <a:t>Play the game until time is up</a:t>
            </a:r>
          </a:p>
          <a:p>
            <a:pPr marL="0" indent="0">
              <a:buNone/>
            </a:pPr>
            <a:endParaRPr lang="en-US" dirty="0"/>
          </a:p>
          <a:p>
            <a:r>
              <a:rPr lang="en-US" dirty="0"/>
              <a:t>After the game: Design a community that is protected from wildfire</a:t>
            </a:r>
          </a:p>
          <a:p>
            <a:pPr marL="0" indent="0">
              <a:buNone/>
            </a:pPr>
            <a:endParaRPr lang="en-US" dirty="0"/>
          </a:p>
        </p:txBody>
      </p:sp>
      <p:pic>
        <p:nvPicPr>
          <p:cNvPr id="3" name="Picture 2">
            <a:extLst>
              <a:ext uri="{FF2B5EF4-FFF2-40B4-BE49-F238E27FC236}">
                <a16:creationId xmlns:a16="http://schemas.microsoft.com/office/drawing/2014/main" id="{E5B3854C-DA9D-4A40-88B7-83576931A36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192274" y="1825625"/>
            <a:ext cx="3491445" cy="4546600"/>
          </a:xfrm>
          <a:prstGeom prst="rect">
            <a:avLst/>
          </a:prstGeom>
          <a:ln>
            <a:solidFill>
              <a:schemeClr val="accent2"/>
            </a:solidFill>
          </a:ln>
        </p:spPr>
      </p:pic>
    </p:spTree>
    <p:extLst>
      <p:ext uri="{BB962C8B-B14F-4D97-AF65-F5344CB8AC3E}">
        <p14:creationId xmlns:p14="http://schemas.microsoft.com/office/powerpoint/2010/main" val="2427380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C7F1753-0C87-4A4B-AC52-505CAA8F88EB}"/>
              </a:ext>
            </a:extLst>
          </p:cNvPr>
          <p:cNvSpPr/>
          <p:nvPr/>
        </p:nvSpPr>
        <p:spPr>
          <a:xfrm>
            <a:off x="5308600" y="1825625"/>
            <a:ext cx="3634433" cy="27463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7512FB-23FA-9741-ACD5-124088D5251D}"/>
              </a:ext>
            </a:extLst>
          </p:cNvPr>
          <p:cNvSpPr>
            <a:spLocks noGrp="1"/>
          </p:cNvSpPr>
          <p:nvPr>
            <p:ph type="title"/>
          </p:nvPr>
        </p:nvSpPr>
        <p:spPr/>
        <p:txBody>
          <a:bodyPr/>
          <a:lstStyle/>
          <a:p>
            <a:r>
              <a:rPr lang="en-US" dirty="0"/>
              <a:t>Design a Community</a:t>
            </a:r>
          </a:p>
        </p:txBody>
      </p:sp>
      <p:sp>
        <p:nvSpPr>
          <p:cNvPr id="3" name="Content Placeholder 2">
            <a:extLst>
              <a:ext uri="{FF2B5EF4-FFF2-40B4-BE49-F238E27FC236}">
                <a16:creationId xmlns:a16="http://schemas.microsoft.com/office/drawing/2014/main" id="{49D07265-518C-5249-A47F-F60186B0DE27}"/>
              </a:ext>
            </a:extLst>
          </p:cNvPr>
          <p:cNvSpPr>
            <a:spLocks noGrp="1"/>
          </p:cNvSpPr>
          <p:nvPr>
            <p:ph idx="1"/>
          </p:nvPr>
        </p:nvSpPr>
        <p:spPr>
          <a:xfrm>
            <a:off x="628650" y="1825625"/>
            <a:ext cx="4576396" cy="4351338"/>
          </a:xfrm>
        </p:spPr>
        <p:txBody>
          <a:bodyPr/>
          <a:lstStyle/>
          <a:p>
            <a:r>
              <a:rPr lang="en-US" dirty="0"/>
              <a:t>Use your poster to design a community that is protected from wildfire</a:t>
            </a:r>
          </a:p>
          <a:p>
            <a:r>
              <a:rPr lang="en-US" dirty="0"/>
              <a:t>Write or draw</a:t>
            </a:r>
          </a:p>
          <a:p>
            <a:r>
              <a:rPr lang="en-US" dirty="0"/>
              <a:t>Include and explain at least 5 strategies that you included to mitigate the effects of wildfire</a:t>
            </a:r>
          </a:p>
        </p:txBody>
      </p:sp>
      <p:pic>
        <p:nvPicPr>
          <p:cNvPr id="5" name="Graphic 4" descr="Fir tree">
            <a:extLst>
              <a:ext uri="{FF2B5EF4-FFF2-40B4-BE49-F238E27FC236}">
                <a16:creationId xmlns:a16="http://schemas.microsoft.com/office/drawing/2014/main" id="{7D854FA0-3FD3-6B43-B9BD-778B9F9DBE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4084" y="2760782"/>
            <a:ext cx="1150536" cy="1150536"/>
          </a:xfrm>
          <a:prstGeom prst="rect">
            <a:avLst/>
          </a:prstGeom>
        </p:spPr>
      </p:pic>
      <p:pic>
        <p:nvPicPr>
          <p:cNvPr id="6" name="Graphic 5" descr="Fir tree">
            <a:extLst>
              <a:ext uri="{FF2B5EF4-FFF2-40B4-BE49-F238E27FC236}">
                <a16:creationId xmlns:a16="http://schemas.microsoft.com/office/drawing/2014/main" id="{44D2DCC4-3FA3-7C44-A2D2-FE5963C651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8049" y="2475241"/>
            <a:ext cx="1150536" cy="1150536"/>
          </a:xfrm>
          <a:prstGeom prst="rect">
            <a:avLst/>
          </a:prstGeom>
        </p:spPr>
      </p:pic>
      <p:pic>
        <p:nvPicPr>
          <p:cNvPr id="8" name="Graphic 7" descr="Fir tree">
            <a:extLst>
              <a:ext uri="{FF2B5EF4-FFF2-40B4-BE49-F238E27FC236}">
                <a16:creationId xmlns:a16="http://schemas.microsoft.com/office/drawing/2014/main" id="{73B09918-5456-AE48-9A8A-FBC05C901B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1820" y="2841169"/>
            <a:ext cx="1150536" cy="1150536"/>
          </a:xfrm>
          <a:prstGeom prst="rect">
            <a:avLst/>
          </a:prstGeom>
        </p:spPr>
      </p:pic>
      <p:pic>
        <p:nvPicPr>
          <p:cNvPr id="10" name="Graphic 9" descr="Fire">
            <a:extLst>
              <a:ext uri="{FF2B5EF4-FFF2-40B4-BE49-F238E27FC236}">
                <a16:creationId xmlns:a16="http://schemas.microsoft.com/office/drawing/2014/main" id="{9829FB1B-D056-9443-96DC-DA63558334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1284" y="2841169"/>
            <a:ext cx="1150536" cy="1150536"/>
          </a:xfrm>
          <a:prstGeom prst="rect">
            <a:avLst/>
          </a:prstGeom>
        </p:spPr>
      </p:pic>
      <p:pic>
        <p:nvPicPr>
          <p:cNvPr id="11" name="Graphic 10" descr="Fire">
            <a:extLst>
              <a:ext uri="{FF2B5EF4-FFF2-40B4-BE49-F238E27FC236}">
                <a16:creationId xmlns:a16="http://schemas.microsoft.com/office/drawing/2014/main" id="{B098CE84-B02D-A24C-99CC-8072E609DE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5055" y="2861266"/>
            <a:ext cx="1150536" cy="1150536"/>
          </a:xfrm>
          <a:prstGeom prst="rect">
            <a:avLst/>
          </a:prstGeom>
        </p:spPr>
      </p:pic>
      <p:sp>
        <p:nvSpPr>
          <p:cNvPr id="13" name="TextBox 12">
            <a:extLst>
              <a:ext uri="{FF2B5EF4-FFF2-40B4-BE49-F238E27FC236}">
                <a16:creationId xmlns:a16="http://schemas.microsoft.com/office/drawing/2014/main" id="{04CEA7DB-FD2D-124D-9CD4-F39C644F967C}"/>
              </a:ext>
            </a:extLst>
          </p:cNvPr>
          <p:cNvSpPr txBox="1"/>
          <p:nvPr/>
        </p:nvSpPr>
        <p:spPr>
          <a:xfrm>
            <a:off x="5311182" y="1865781"/>
            <a:ext cx="3491174" cy="738664"/>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Example: Wildland firefighters conduct a prescribed burn on the forest to reduce future fire risk.</a:t>
            </a:r>
          </a:p>
        </p:txBody>
      </p:sp>
      <p:pic>
        <p:nvPicPr>
          <p:cNvPr id="14" name="Picture 13">
            <a:extLst>
              <a:ext uri="{FF2B5EF4-FFF2-40B4-BE49-F238E27FC236}">
                <a16:creationId xmlns:a16="http://schemas.microsoft.com/office/drawing/2014/main" id="{C28B3C48-DA4B-4342-92AF-06909BB168E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94965" y="3790130"/>
            <a:ext cx="1064304" cy="487339"/>
          </a:xfrm>
          <a:prstGeom prst="rect">
            <a:avLst/>
          </a:prstGeom>
        </p:spPr>
      </p:pic>
      <p:pic>
        <p:nvPicPr>
          <p:cNvPr id="16" name="Graphic 15" descr="Walk">
            <a:extLst>
              <a:ext uri="{FF2B5EF4-FFF2-40B4-BE49-F238E27FC236}">
                <a16:creationId xmlns:a16="http://schemas.microsoft.com/office/drawing/2014/main" id="{F1A63448-3A92-8D4F-8239-3E966912D6B2}"/>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308544" y="3861092"/>
            <a:ext cx="502417" cy="502417"/>
          </a:xfrm>
          <a:prstGeom prst="rect">
            <a:avLst/>
          </a:prstGeom>
        </p:spPr>
      </p:pic>
      <p:pic>
        <p:nvPicPr>
          <p:cNvPr id="17" name="Graphic 16" descr="Walk">
            <a:extLst>
              <a:ext uri="{FF2B5EF4-FFF2-40B4-BE49-F238E27FC236}">
                <a16:creationId xmlns:a16="http://schemas.microsoft.com/office/drawing/2014/main" id="{FE0D8259-2F6D-F240-B8D1-FF7A4B5C871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99946" y="3891237"/>
            <a:ext cx="502417" cy="502417"/>
          </a:xfrm>
          <a:prstGeom prst="rect">
            <a:avLst/>
          </a:prstGeom>
        </p:spPr>
      </p:pic>
      <p:pic>
        <p:nvPicPr>
          <p:cNvPr id="18" name="Graphic 17" descr="Walk">
            <a:extLst>
              <a:ext uri="{FF2B5EF4-FFF2-40B4-BE49-F238E27FC236}">
                <a16:creationId xmlns:a16="http://schemas.microsoft.com/office/drawing/2014/main" id="{AB4FD7D4-6FF8-9E49-8241-AAA2703F97D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901397" y="3971624"/>
            <a:ext cx="502417" cy="502417"/>
          </a:xfrm>
          <a:prstGeom prst="rect">
            <a:avLst/>
          </a:prstGeom>
        </p:spPr>
      </p:pic>
    </p:spTree>
    <p:extLst>
      <p:ext uri="{BB962C8B-B14F-4D97-AF65-F5344CB8AC3E}">
        <p14:creationId xmlns:p14="http://schemas.microsoft.com/office/powerpoint/2010/main" val="1117480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12FB-23FA-9741-ACD5-124088D5251D}"/>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49D07265-518C-5249-A47F-F60186B0DE27}"/>
              </a:ext>
            </a:extLst>
          </p:cNvPr>
          <p:cNvSpPr>
            <a:spLocks noGrp="1"/>
          </p:cNvSpPr>
          <p:nvPr>
            <p:ph idx="1"/>
          </p:nvPr>
        </p:nvSpPr>
        <p:spPr>
          <a:xfrm>
            <a:off x="628650" y="4579185"/>
            <a:ext cx="7291661" cy="1597778"/>
          </a:xfrm>
        </p:spPr>
        <p:txBody>
          <a:bodyPr>
            <a:normAutofit lnSpcReduction="10000"/>
          </a:bodyPr>
          <a:lstStyle/>
          <a:p>
            <a:r>
              <a:rPr lang="en-US" dirty="0"/>
              <a:t>What is causing the increase in wildfires?</a:t>
            </a:r>
          </a:p>
          <a:p>
            <a:r>
              <a:rPr lang="en-US" dirty="0"/>
              <a:t>How will land and fire management change in the future?</a:t>
            </a:r>
          </a:p>
        </p:txBody>
      </p:sp>
      <p:pic>
        <p:nvPicPr>
          <p:cNvPr id="4" name="Content Placeholder 5">
            <a:extLst>
              <a:ext uri="{FF2B5EF4-FFF2-40B4-BE49-F238E27FC236}">
                <a16:creationId xmlns:a16="http://schemas.microsoft.com/office/drawing/2014/main" id="{02E115C8-41F7-6A45-8A7B-5DFCD4C7CED6}"/>
              </a:ext>
            </a:extLst>
          </p:cNvPr>
          <p:cNvPicPr>
            <a:picLocks/>
          </p:cNvPicPr>
          <p:nvPr/>
        </p:nvPicPr>
        <p:blipFill rotWithShape="1">
          <a:blip r:embed="rId3" cstate="email">
            <a:extLst>
              <a:ext uri="{28A0092B-C50C-407E-A947-70E740481C1C}">
                <a14:useLocalDpi xmlns:a14="http://schemas.microsoft.com/office/drawing/2010/main"/>
              </a:ext>
            </a:extLst>
          </a:blip>
          <a:srcRect/>
          <a:stretch/>
        </p:blipFill>
        <p:spPr bwMode="auto">
          <a:xfrm>
            <a:off x="468229" y="1690689"/>
            <a:ext cx="7886700" cy="2618624"/>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D6A6BBCA-B4CC-764D-810A-7A4A44F7810F}"/>
              </a:ext>
            </a:extLst>
          </p:cNvPr>
          <p:cNvSpPr txBox="1"/>
          <p:nvPr/>
        </p:nvSpPr>
        <p:spPr>
          <a:xfrm>
            <a:off x="0" y="6492874"/>
            <a:ext cx="7291661" cy="276999"/>
          </a:xfrm>
          <a:prstGeom prst="rect">
            <a:avLst/>
          </a:prstGeom>
          <a:noFill/>
        </p:spPr>
        <p:txBody>
          <a:bodyPr wrap="square" rtlCol="0">
            <a:spAutoFit/>
          </a:bodyPr>
          <a:lstStyle/>
          <a:p>
            <a:pPr algn="r"/>
            <a:r>
              <a:rPr lang="en-US" sz="1200" b="1" dirty="0"/>
              <a:t>Source: </a:t>
            </a:r>
            <a:r>
              <a:rPr lang="en-US" sz="1200" dirty="0" err="1"/>
              <a:t>Westerling</a:t>
            </a:r>
            <a:r>
              <a:rPr lang="en-US" sz="1200" dirty="0"/>
              <a:t> et al. 2006, Warming and Earlier Spring Increase Western U.S. Forest Wildfire Activity. </a:t>
            </a:r>
            <a:r>
              <a:rPr lang="en-US" sz="1200" i="1" dirty="0"/>
              <a:t>Science</a:t>
            </a:r>
          </a:p>
        </p:txBody>
      </p:sp>
    </p:spTree>
    <p:extLst>
      <p:ext uri="{BB962C8B-B14F-4D97-AF65-F5344CB8AC3E}">
        <p14:creationId xmlns:p14="http://schemas.microsoft.com/office/powerpoint/2010/main" val="3353607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CB2C8ECA-52BA-5043-83B6-DF934E16A26D}"/>
              </a:ext>
            </a:extLst>
          </p:cNvPr>
          <p:cNvSpPr txBox="1"/>
          <p:nvPr/>
        </p:nvSpPr>
        <p:spPr>
          <a:xfrm>
            <a:off x="0" y="6611779"/>
            <a:ext cx="8163381" cy="246221"/>
          </a:xfrm>
          <a:prstGeom prst="rect">
            <a:avLst/>
          </a:prstGeom>
          <a:noFill/>
        </p:spPr>
        <p:txBody>
          <a:bodyPr wrap="square" rtlCol="0">
            <a:spAutoFit/>
          </a:bodyPr>
          <a:lstStyle/>
          <a:p>
            <a:r>
              <a:rPr lang="en-US" sz="1000" b="1" dirty="0"/>
              <a:t>Source: </a:t>
            </a:r>
            <a:r>
              <a:rPr lang="en-US" sz="1000" dirty="0"/>
              <a:t>https://</a:t>
            </a:r>
            <a:r>
              <a:rPr lang="en-US" sz="1000" dirty="0" err="1"/>
              <a:t>www.researchgate.net</a:t>
            </a:r>
            <a:r>
              <a:rPr lang="en-US" sz="1000" dirty="0"/>
              <a:t>/figure/Global-distribution-of-fire-dependent-fire-sensitive-and-fire-independent-ecosystems_fig1_43283707</a:t>
            </a:r>
          </a:p>
        </p:txBody>
      </p:sp>
      <p:pic>
        <p:nvPicPr>
          <p:cNvPr id="1026" name="Picture 2" descr="Global distribution of fire-dependent, fire-sensitive, and... | Download  Scientific Diagram">
            <a:extLst>
              <a:ext uri="{FF2B5EF4-FFF2-40B4-BE49-F238E27FC236}">
                <a16:creationId xmlns:a16="http://schemas.microsoft.com/office/drawing/2014/main" id="{758953BD-57DB-A843-941D-0850579E1BA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98566" y="1690689"/>
            <a:ext cx="3946868" cy="4826574"/>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EEE7868-2178-974A-8569-3DB1BF7487EE}"/>
              </a:ext>
            </a:extLst>
          </p:cNvPr>
          <p:cNvSpPr>
            <a:spLocks noGrp="1"/>
          </p:cNvSpPr>
          <p:nvPr>
            <p:ph type="title"/>
          </p:nvPr>
        </p:nvSpPr>
        <p:spPr/>
        <p:txBody>
          <a:bodyPr/>
          <a:lstStyle/>
          <a:p>
            <a:r>
              <a:rPr lang="en-US" dirty="0"/>
              <a:t>Fire-dependent Ecosystems</a:t>
            </a:r>
          </a:p>
        </p:txBody>
      </p:sp>
      <p:sp>
        <p:nvSpPr>
          <p:cNvPr id="23" name="TextBox 22">
            <a:extLst>
              <a:ext uri="{FF2B5EF4-FFF2-40B4-BE49-F238E27FC236}">
                <a16:creationId xmlns:a16="http://schemas.microsoft.com/office/drawing/2014/main" id="{DFC8B461-3953-B04A-970E-CBE0A2F805A5}"/>
              </a:ext>
            </a:extLst>
          </p:cNvPr>
          <p:cNvSpPr txBox="1"/>
          <p:nvPr/>
        </p:nvSpPr>
        <p:spPr>
          <a:xfrm>
            <a:off x="175214" y="3180646"/>
            <a:ext cx="2161586" cy="923330"/>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What type of ecosystem do you live in?</a:t>
            </a:r>
          </a:p>
        </p:txBody>
      </p:sp>
    </p:spTree>
    <p:extLst>
      <p:ext uri="{BB962C8B-B14F-4D97-AF65-F5344CB8AC3E}">
        <p14:creationId xmlns:p14="http://schemas.microsoft.com/office/powerpoint/2010/main" val="1953168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A3382-C6E5-DD49-9A25-E835BF0FAC67}"/>
              </a:ext>
            </a:extLst>
          </p:cNvPr>
          <p:cNvSpPr>
            <a:spLocks noGrp="1"/>
          </p:cNvSpPr>
          <p:nvPr>
            <p:ph type="title"/>
          </p:nvPr>
        </p:nvSpPr>
        <p:spPr/>
        <p:txBody>
          <a:bodyPr/>
          <a:lstStyle/>
          <a:p>
            <a:r>
              <a:rPr lang="en-US" dirty="0"/>
              <a:t>Serotinous Cones</a:t>
            </a:r>
          </a:p>
        </p:txBody>
      </p:sp>
      <p:pic>
        <p:nvPicPr>
          <p:cNvPr id="9" name="Picture 8">
            <a:extLst>
              <a:ext uri="{FF2B5EF4-FFF2-40B4-BE49-F238E27FC236}">
                <a16:creationId xmlns:a16="http://schemas.microsoft.com/office/drawing/2014/main" id="{0AB8A43C-2AE1-0940-B7DC-551D8EC6A657}"/>
              </a:ext>
            </a:extLst>
          </p:cNvPr>
          <p:cNvPicPr>
            <a:picLocks noChangeAspect="1"/>
          </p:cNvPicPr>
          <p:nvPr/>
        </p:nvPicPr>
        <p:blipFill>
          <a:blip r:embed="rId3"/>
          <a:stretch>
            <a:fillRect/>
          </a:stretch>
        </p:blipFill>
        <p:spPr>
          <a:xfrm>
            <a:off x="2520889" y="2321947"/>
            <a:ext cx="4102222" cy="3471111"/>
          </a:xfrm>
          <a:prstGeom prst="rect">
            <a:avLst/>
          </a:prstGeom>
          <a:ln>
            <a:solidFill>
              <a:schemeClr val="accent2"/>
            </a:solidFill>
          </a:ln>
        </p:spPr>
      </p:pic>
      <p:sp>
        <p:nvSpPr>
          <p:cNvPr id="10" name="TextBox 9">
            <a:extLst>
              <a:ext uri="{FF2B5EF4-FFF2-40B4-BE49-F238E27FC236}">
                <a16:creationId xmlns:a16="http://schemas.microsoft.com/office/drawing/2014/main" id="{4C51CC7E-872C-8347-9EAF-A61FE15F1B73}"/>
              </a:ext>
            </a:extLst>
          </p:cNvPr>
          <p:cNvSpPr txBox="1"/>
          <p:nvPr/>
        </p:nvSpPr>
        <p:spPr>
          <a:xfrm>
            <a:off x="468604" y="2336062"/>
            <a:ext cx="1423686"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Before fire</a:t>
            </a:r>
          </a:p>
        </p:txBody>
      </p:sp>
      <p:sp>
        <p:nvSpPr>
          <p:cNvPr id="11" name="TextBox 10">
            <a:extLst>
              <a:ext uri="{FF2B5EF4-FFF2-40B4-BE49-F238E27FC236}">
                <a16:creationId xmlns:a16="http://schemas.microsoft.com/office/drawing/2014/main" id="{5379EB10-1EFC-9141-8D2C-71B11B0ED48E}"/>
              </a:ext>
            </a:extLst>
          </p:cNvPr>
          <p:cNvSpPr txBox="1"/>
          <p:nvPr/>
        </p:nvSpPr>
        <p:spPr>
          <a:xfrm>
            <a:off x="7352594" y="2042314"/>
            <a:ext cx="1461206"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After fire</a:t>
            </a:r>
          </a:p>
        </p:txBody>
      </p:sp>
      <p:sp>
        <p:nvSpPr>
          <p:cNvPr id="17" name="Down Arrow 16">
            <a:extLst>
              <a:ext uri="{FF2B5EF4-FFF2-40B4-BE49-F238E27FC236}">
                <a16:creationId xmlns:a16="http://schemas.microsoft.com/office/drawing/2014/main" id="{EF7AC054-F0D0-7C43-B779-0AC7C264C9FB}"/>
              </a:ext>
            </a:extLst>
          </p:cNvPr>
          <p:cNvSpPr/>
          <p:nvPr/>
        </p:nvSpPr>
        <p:spPr>
          <a:xfrm rot="16733742">
            <a:off x="1852392" y="2230200"/>
            <a:ext cx="316523" cy="163108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E323BA2-7A43-5D44-83D5-750051BF77FB}"/>
              </a:ext>
            </a:extLst>
          </p:cNvPr>
          <p:cNvSpPr txBox="1"/>
          <p:nvPr/>
        </p:nvSpPr>
        <p:spPr>
          <a:xfrm>
            <a:off x="0" y="6615134"/>
            <a:ext cx="4000675" cy="253916"/>
          </a:xfrm>
          <a:prstGeom prst="rect">
            <a:avLst/>
          </a:prstGeom>
          <a:noFill/>
        </p:spPr>
        <p:txBody>
          <a:bodyPr wrap="square" rtlCol="0">
            <a:spAutoFit/>
          </a:bodyPr>
          <a:lstStyle/>
          <a:p>
            <a:r>
              <a:rPr lang="en-US" sz="1000" b="1" dirty="0"/>
              <a:t>Source: </a:t>
            </a:r>
            <a:r>
              <a:rPr lang="en-US" sz="1000" dirty="0"/>
              <a:t>https://www.nps.gov/</a:t>
            </a:r>
            <a:r>
              <a:rPr lang="en-US" sz="1000" dirty="0" err="1"/>
              <a:t>grsm</a:t>
            </a:r>
            <a:r>
              <a:rPr lang="en-US" sz="1000" dirty="0"/>
              <a:t>/learn/nature/dff8-agestruc.htm</a:t>
            </a:r>
          </a:p>
        </p:txBody>
      </p:sp>
      <p:sp>
        <p:nvSpPr>
          <p:cNvPr id="3" name="Rectangle 2">
            <a:extLst>
              <a:ext uri="{FF2B5EF4-FFF2-40B4-BE49-F238E27FC236}">
                <a16:creationId xmlns:a16="http://schemas.microsoft.com/office/drawing/2014/main" id="{B8BE667A-0403-BF4A-9FE4-232E4DE5CB2B}"/>
              </a:ext>
            </a:extLst>
          </p:cNvPr>
          <p:cNvSpPr/>
          <p:nvPr/>
        </p:nvSpPr>
        <p:spPr>
          <a:xfrm>
            <a:off x="2286000" y="5912976"/>
            <a:ext cx="4572000" cy="369332"/>
          </a:xfrm>
          <a:prstGeom prst="rect">
            <a:avLst/>
          </a:prstGeom>
        </p:spPr>
        <p:txBody>
          <a:bodyPr>
            <a:spAutoFit/>
          </a:bodyPr>
          <a:lstStyle/>
          <a:p>
            <a:r>
              <a:rPr lang="en-US" dirty="0">
                <a:latin typeface="Verdana" panose="020B0604030504040204" pitchFamily="34" charset="0"/>
                <a:ea typeface="Verdana" panose="020B0604030504040204" pitchFamily="34" charset="0"/>
                <a:cs typeface="Verdana" panose="020B0604030504040204" pitchFamily="34" charset="0"/>
              </a:rPr>
              <a:t>Table Mountain pine (</a:t>
            </a:r>
            <a:r>
              <a:rPr lang="en-US" i="1" dirty="0">
                <a:latin typeface="Verdana" panose="020B0604030504040204" pitchFamily="34" charset="0"/>
                <a:ea typeface="Verdana" panose="020B0604030504040204" pitchFamily="34" charset="0"/>
                <a:cs typeface="Verdana" panose="020B0604030504040204" pitchFamily="34" charset="0"/>
              </a:rPr>
              <a:t>Pinus </a:t>
            </a:r>
            <a:r>
              <a:rPr lang="en-US" i="1" dirty="0" err="1">
                <a:latin typeface="Verdana" panose="020B0604030504040204" pitchFamily="34" charset="0"/>
                <a:ea typeface="Verdana" panose="020B0604030504040204" pitchFamily="34" charset="0"/>
                <a:cs typeface="Verdana" panose="020B0604030504040204" pitchFamily="34" charset="0"/>
              </a:rPr>
              <a:t>pungens</a:t>
            </a:r>
            <a:r>
              <a:rPr lang="en-US" i="1" dirty="0">
                <a:latin typeface="Verdana" panose="020B0604030504040204" pitchFamily="34" charset="0"/>
                <a:ea typeface="Verdana" panose="020B0604030504040204" pitchFamily="34" charset="0"/>
                <a:cs typeface="Verdana" panose="020B0604030504040204" pitchFamily="34" charset="0"/>
              </a:rPr>
              <a:t>) </a:t>
            </a:r>
          </a:p>
        </p:txBody>
      </p:sp>
      <p:sp>
        <p:nvSpPr>
          <p:cNvPr id="14" name="Down Arrow 13">
            <a:extLst>
              <a:ext uri="{FF2B5EF4-FFF2-40B4-BE49-F238E27FC236}">
                <a16:creationId xmlns:a16="http://schemas.microsoft.com/office/drawing/2014/main" id="{957FA2FE-C718-5846-B656-C2CF9F1013B0}"/>
              </a:ext>
            </a:extLst>
          </p:cNvPr>
          <p:cNvSpPr/>
          <p:nvPr/>
        </p:nvSpPr>
        <p:spPr>
          <a:xfrm rot="4653395">
            <a:off x="6974804" y="1971815"/>
            <a:ext cx="316523" cy="163108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586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A3382-C6E5-DD49-9A25-E835BF0FAC67}"/>
              </a:ext>
            </a:extLst>
          </p:cNvPr>
          <p:cNvSpPr>
            <a:spLocks noGrp="1"/>
          </p:cNvSpPr>
          <p:nvPr>
            <p:ph type="title"/>
          </p:nvPr>
        </p:nvSpPr>
        <p:spPr/>
        <p:txBody>
          <a:bodyPr/>
          <a:lstStyle/>
          <a:p>
            <a:r>
              <a:rPr lang="en-US" dirty="0"/>
              <a:t>Clearing Understory Plants</a:t>
            </a:r>
          </a:p>
        </p:txBody>
      </p:sp>
      <p:pic>
        <p:nvPicPr>
          <p:cNvPr id="2050" name="Picture 2" descr="Prescribed, low-severity surface fire carried by needles, cones, dried... |  Download Scientific Diagram">
            <a:extLst>
              <a:ext uri="{FF2B5EF4-FFF2-40B4-BE49-F238E27FC236}">
                <a16:creationId xmlns:a16="http://schemas.microsoft.com/office/drawing/2014/main" id="{031A87AF-F71E-1641-AD1A-46B77EADBA6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8476" y="2928632"/>
            <a:ext cx="4851048" cy="316635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9FFA045-A616-A541-8CA7-46D2777D6EC4}"/>
              </a:ext>
            </a:extLst>
          </p:cNvPr>
          <p:cNvSpPr txBox="1"/>
          <p:nvPr/>
        </p:nvSpPr>
        <p:spPr>
          <a:xfrm>
            <a:off x="628650" y="2145245"/>
            <a:ext cx="4333286" cy="646331"/>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Make space for tree growth by clearing understory plants</a:t>
            </a:r>
          </a:p>
        </p:txBody>
      </p:sp>
      <p:sp>
        <p:nvSpPr>
          <p:cNvPr id="22" name="TextBox 21">
            <a:extLst>
              <a:ext uri="{FF2B5EF4-FFF2-40B4-BE49-F238E27FC236}">
                <a16:creationId xmlns:a16="http://schemas.microsoft.com/office/drawing/2014/main" id="{6A083401-9B91-A84C-ACD6-4D529D79F181}"/>
              </a:ext>
            </a:extLst>
          </p:cNvPr>
          <p:cNvSpPr txBox="1"/>
          <p:nvPr/>
        </p:nvSpPr>
        <p:spPr>
          <a:xfrm>
            <a:off x="0" y="6637908"/>
            <a:ext cx="9456328" cy="400110"/>
          </a:xfrm>
          <a:prstGeom prst="rect">
            <a:avLst/>
          </a:prstGeom>
          <a:noFill/>
        </p:spPr>
        <p:txBody>
          <a:bodyPr wrap="square" rtlCol="0">
            <a:spAutoFit/>
          </a:bodyPr>
          <a:lstStyle/>
          <a:p>
            <a:r>
              <a:rPr lang="en-US" sz="1000" b="1" dirty="0"/>
              <a:t>Source: </a:t>
            </a:r>
            <a:r>
              <a:rPr lang="en-US" sz="1000" dirty="0"/>
              <a:t>https://</a:t>
            </a:r>
            <a:r>
              <a:rPr lang="en-US" sz="1000" dirty="0" err="1"/>
              <a:t>www.researchgate.net</a:t>
            </a:r>
            <a:r>
              <a:rPr lang="en-US" sz="1000" dirty="0"/>
              <a:t>/figure/Prescribed-low-severity-surface-fire-carried-by-needles-cones-dried-grass-and-forbs_fig1_286661962</a:t>
            </a:r>
          </a:p>
          <a:p>
            <a:endParaRPr lang="en-US" sz="1000" dirty="0"/>
          </a:p>
        </p:txBody>
      </p:sp>
      <p:sp>
        <p:nvSpPr>
          <p:cNvPr id="3" name="Rounded Rectangular Callout 2">
            <a:extLst>
              <a:ext uri="{FF2B5EF4-FFF2-40B4-BE49-F238E27FC236}">
                <a16:creationId xmlns:a16="http://schemas.microsoft.com/office/drawing/2014/main" id="{E9DEB968-83C0-E645-904E-E163FF956073}"/>
              </a:ext>
            </a:extLst>
          </p:cNvPr>
          <p:cNvSpPr/>
          <p:nvPr/>
        </p:nvSpPr>
        <p:spPr>
          <a:xfrm flipH="1">
            <a:off x="6223000" y="1981928"/>
            <a:ext cx="2689508" cy="1447072"/>
          </a:xfrm>
          <a:prstGeom prst="wedgeRoundRectCallout">
            <a:avLst>
              <a:gd name="adj1" fmla="val -20833"/>
              <a:gd name="adj2" fmla="val 76641"/>
              <a:gd name="adj3" fmla="val 16667"/>
            </a:avLst>
          </a:prstGeom>
          <a:solidFill>
            <a:schemeClr val="accent2">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2E1500B-83AF-2B44-B7EC-2824B9DECD50}"/>
              </a:ext>
            </a:extLst>
          </p:cNvPr>
          <p:cNvSpPr txBox="1"/>
          <p:nvPr/>
        </p:nvSpPr>
        <p:spPr>
          <a:xfrm>
            <a:off x="6356174" y="2243799"/>
            <a:ext cx="2419350" cy="923330"/>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Why talk about wildfire and forest ecosystems?</a:t>
            </a:r>
          </a:p>
        </p:txBody>
      </p:sp>
    </p:spTree>
    <p:extLst>
      <p:ext uri="{BB962C8B-B14F-4D97-AF65-F5344CB8AC3E}">
        <p14:creationId xmlns:p14="http://schemas.microsoft.com/office/powerpoint/2010/main" val="3125306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4B15FB-5CB2-604B-AB6F-7334F30950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0000" y="1078374"/>
            <a:ext cx="8904000" cy="4294208"/>
          </a:xfrm>
          <a:prstGeom prst="rect">
            <a:avLst/>
          </a:prstGeom>
        </p:spPr>
      </p:pic>
      <p:sp>
        <p:nvSpPr>
          <p:cNvPr id="4" name="TextBox 3">
            <a:extLst>
              <a:ext uri="{FF2B5EF4-FFF2-40B4-BE49-F238E27FC236}">
                <a16:creationId xmlns:a16="http://schemas.microsoft.com/office/drawing/2014/main" id="{281FCC19-47C0-0144-8267-1F0B9EB9D324}"/>
              </a:ext>
            </a:extLst>
          </p:cNvPr>
          <p:cNvSpPr txBox="1"/>
          <p:nvPr/>
        </p:nvSpPr>
        <p:spPr>
          <a:xfrm>
            <a:off x="0" y="6389226"/>
            <a:ext cx="8261684" cy="461665"/>
          </a:xfrm>
          <a:prstGeom prst="rect">
            <a:avLst/>
          </a:prstGeom>
          <a:noFill/>
          <a:ln>
            <a:noFill/>
          </a:ln>
        </p:spPr>
        <p:txBody>
          <a:bodyPr wrap="square" rtlCol="0">
            <a:spAutoFit/>
          </a:bodyPr>
          <a:lstStyle/>
          <a:p>
            <a:r>
              <a:rPr lang="en-US" sz="1200" b="1" dirty="0"/>
              <a:t>Source: Ontario’s Ministry of Natural Resources and Forestry</a:t>
            </a:r>
          </a:p>
          <a:p>
            <a:r>
              <a:rPr lang="en-US" sz="1200" dirty="0"/>
              <a:t>https://</a:t>
            </a:r>
            <a:r>
              <a:rPr lang="en-US" sz="1200" dirty="0" err="1"/>
              <a:t>twitter.com</a:t>
            </a:r>
            <a:r>
              <a:rPr lang="en-US" sz="1200" dirty="0"/>
              <a:t>/</a:t>
            </a:r>
            <a:r>
              <a:rPr lang="en-US" sz="1200" dirty="0" err="1"/>
              <a:t>ONforestfires</a:t>
            </a:r>
            <a:r>
              <a:rPr lang="en-US" sz="1200" dirty="0"/>
              <a:t>/status/1102634466831409153/photo/1</a:t>
            </a:r>
          </a:p>
        </p:txBody>
      </p:sp>
    </p:spTree>
    <p:extLst>
      <p:ext uri="{BB962C8B-B14F-4D97-AF65-F5344CB8AC3E}">
        <p14:creationId xmlns:p14="http://schemas.microsoft.com/office/powerpoint/2010/main" val="1841358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2EC309-A935-8748-A240-888EAAD24D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3216" y="2040478"/>
            <a:ext cx="5657567" cy="4169821"/>
          </a:xfrm>
          <a:prstGeom prst="rect">
            <a:avLst/>
          </a:prstGeom>
        </p:spPr>
      </p:pic>
      <p:sp>
        <p:nvSpPr>
          <p:cNvPr id="3" name="Title 2">
            <a:extLst>
              <a:ext uri="{FF2B5EF4-FFF2-40B4-BE49-F238E27FC236}">
                <a16:creationId xmlns:a16="http://schemas.microsoft.com/office/drawing/2014/main" id="{6928F348-18CE-264A-82E4-9A19E9147201}"/>
              </a:ext>
            </a:extLst>
          </p:cNvPr>
          <p:cNvSpPr>
            <a:spLocks noGrp="1"/>
          </p:cNvSpPr>
          <p:nvPr>
            <p:ph type="title"/>
          </p:nvPr>
        </p:nvSpPr>
        <p:spPr/>
        <p:txBody>
          <a:bodyPr/>
          <a:lstStyle/>
          <a:p>
            <a:r>
              <a:rPr lang="en-US" dirty="0"/>
              <a:t>Building a Model</a:t>
            </a:r>
          </a:p>
        </p:txBody>
      </p:sp>
    </p:spTree>
    <p:extLst>
      <p:ext uri="{BB962C8B-B14F-4D97-AF65-F5344CB8AC3E}">
        <p14:creationId xmlns:p14="http://schemas.microsoft.com/office/powerpoint/2010/main" val="1954367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DF07-CB0D-F045-B4A2-695CF6912B90}"/>
              </a:ext>
            </a:extLst>
          </p:cNvPr>
          <p:cNvSpPr>
            <a:spLocks noGrp="1"/>
          </p:cNvSpPr>
          <p:nvPr>
            <p:ph type="title"/>
          </p:nvPr>
        </p:nvSpPr>
        <p:spPr/>
        <p:txBody>
          <a:bodyPr/>
          <a:lstStyle/>
          <a:p>
            <a:r>
              <a:rPr lang="en-US" dirty="0"/>
              <a:t>Now What?</a:t>
            </a:r>
          </a:p>
        </p:txBody>
      </p:sp>
      <p:graphicFrame>
        <p:nvGraphicFramePr>
          <p:cNvPr id="6" name="Diagram 5">
            <a:extLst>
              <a:ext uri="{FF2B5EF4-FFF2-40B4-BE49-F238E27FC236}">
                <a16:creationId xmlns:a16="http://schemas.microsoft.com/office/drawing/2014/main" id="{72B377A9-82DC-B949-9B5A-690053D8BCDB}"/>
              </a:ext>
            </a:extLst>
          </p:cNvPr>
          <p:cNvGraphicFramePr/>
          <p:nvPr>
            <p:extLst>
              <p:ext uri="{D42A27DB-BD31-4B8C-83A1-F6EECF244321}">
                <p14:modId xmlns:p14="http://schemas.microsoft.com/office/powerpoint/2010/main" val="2604309543"/>
              </p:ext>
            </p:extLst>
          </p:nvPr>
        </p:nvGraphicFramePr>
        <p:xfrm>
          <a:off x="876300" y="2354183"/>
          <a:ext cx="7391400" cy="2149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6772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EBAA-2435-A24D-97CA-15701DCA67A9}"/>
              </a:ext>
            </a:extLst>
          </p:cNvPr>
          <p:cNvSpPr>
            <a:spLocks noGrp="1"/>
          </p:cNvSpPr>
          <p:nvPr>
            <p:ph type="title"/>
          </p:nvPr>
        </p:nvSpPr>
        <p:spPr/>
        <p:txBody>
          <a:bodyPr>
            <a:normAutofit/>
          </a:bodyPr>
          <a:lstStyle/>
          <a:p>
            <a:r>
              <a:rPr lang="en-US" sz="3600" dirty="0"/>
              <a:t>May 2000, Cerro Grande Fire</a:t>
            </a:r>
            <a:br>
              <a:rPr lang="en-US" sz="3600" dirty="0"/>
            </a:br>
            <a:r>
              <a:rPr lang="en-US" sz="3600" dirty="0"/>
              <a:t>Los Alamos, NM</a:t>
            </a:r>
          </a:p>
        </p:txBody>
      </p:sp>
      <p:sp>
        <p:nvSpPr>
          <p:cNvPr id="3" name="Content Placeholder 2">
            <a:extLst>
              <a:ext uri="{FF2B5EF4-FFF2-40B4-BE49-F238E27FC236}">
                <a16:creationId xmlns:a16="http://schemas.microsoft.com/office/drawing/2014/main" id="{94D6493D-0570-674E-ACBE-B045B7A692B6}"/>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EDEAE35C-161A-1B43-81D7-057F11B50008}"/>
              </a:ext>
            </a:extLst>
          </p:cNvPr>
          <p:cNvSpPr txBox="1"/>
          <p:nvPr/>
        </p:nvSpPr>
        <p:spPr>
          <a:xfrm>
            <a:off x="0" y="6497361"/>
            <a:ext cx="2293723" cy="369332"/>
          </a:xfrm>
          <a:prstGeom prst="rect">
            <a:avLst/>
          </a:prstGeom>
          <a:noFill/>
          <a:ln>
            <a:noFill/>
          </a:ln>
        </p:spPr>
        <p:txBody>
          <a:bodyPr wrap="square" rtlCol="0">
            <a:spAutoFit/>
          </a:bodyPr>
          <a:lstStyle/>
          <a:p>
            <a:r>
              <a:rPr lang="en-US" sz="900" b="1" dirty="0"/>
              <a:t>Source: Los Alamos Amateur Radio Club</a:t>
            </a:r>
          </a:p>
          <a:p>
            <a:r>
              <a:rPr lang="en-US" sz="900" dirty="0"/>
              <a:t>http://</a:t>
            </a:r>
            <a:r>
              <a:rPr lang="en-US" sz="900" dirty="0" err="1"/>
              <a:t>laarc.weebly.com</a:t>
            </a:r>
            <a:r>
              <a:rPr lang="en-US" sz="900" dirty="0"/>
              <a:t>/</a:t>
            </a:r>
            <a:r>
              <a:rPr lang="en-US" sz="900" dirty="0" err="1"/>
              <a:t>archive.html</a:t>
            </a:r>
            <a:r>
              <a:rPr lang="en-US" sz="900" dirty="0"/>
              <a:t> </a:t>
            </a:r>
          </a:p>
        </p:txBody>
      </p:sp>
      <p:pic>
        <p:nvPicPr>
          <p:cNvPr id="5" name="Picture 4">
            <a:extLst>
              <a:ext uri="{FF2B5EF4-FFF2-40B4-BE49-F238E27FC236}">
                <a16:creationId xmlns:a16="http://schemas.microsoft.com/office/drawing/2014/main" id="{7D7D8B16-AE96-A740-B172-C5671B1136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650" y="1825624"/>
            <a:ext cx="7912386" cy="4351337"/>
          </a:xfrm>
          <a:prstGeom prst="rect">
            <a:avLst/>
          </a:prstGeom>
          <a:ln>
            <a:solidFill>
              <a:schemeClr val="bg1"/>
            </a:solidFill>
          </a:ln>
        </p:spPr>
      </p:pic>
    </p:spTree>
    <p:extLst>
      <p:ext uri="{BB962C8B-B14F-4D97-AF65-F5344CB8AC3E}">
        <p14:creationId xmlns:p14="http://schemas.microsoft.com/office/powerpoint/2010/main" val="3407513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C2C6-F594-7744-8CEF-F2F3340A45F8}"/>
              </a:ext>
            </a:extLst>
          </p:cNvPr>
          <p:cNvSpPr>
            <a:spLocks noGrp="1"/>
          </p:cNvSpPr>
          <p:nvPr>
            <p:ph type="title"/>
          </p:nvPr>
        </p:nvSpPr>
        <p:spPr/>
        <p:txBody>
          <a:bodyPr/>
          <a:lstStyle/>
          <a:p>
            <a:r>
              <a:rPr lang="en-US" dirty="0"/>
              <a:t>Defensible Space</a:t>
            </a:r>
          </a:p>
        </p:txBody>
      </p:sp>
      <p:pic>
        <p:nvPicPr>
          <p:cNvPr id="4" name="Picture 3">
            <a:extLst>
              <a:ext uri="{FF2B5EF4-FFF2-40B4-BE49-F238E27FC236}">
                <a16:creationId xmlns:a16="http://schemas.microsoft.com/office/drawing/2014/main" id="{341C8CB6-F624-DB4F-9C8D-5B006996E3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310" y="2058216"/>
            <a:ext cx="4171950" cy="2741567"/>
          </a:xfrm>
          <a:prstGeom prst="rect">
            <a:avLst/>
          </a:prstGeom>
        </p:spPr>
      </p:pic>
      <p:pic>
        <p:nvPicPr>
          <p:cNvPr id="5" name="Picture 4">
            <a:extLst>
              <a:ext uri="{FF2B5EF4-FFF2-40B4-BE49-F238E27FC236}">
                <a16:creationId xmlns:a16="http://schemas.microsoft.com/office/drawing/2014/main" id="{E68F0723-CE7C-924D-9A36-9237051533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0567" y="3617435"/>
            <a:ext cx="4526040" cy="3023395"/>
          </a:xfrm>
          <a:prstGeom prst="rect">
            <a:avLst/>
          </a:prstGeom>
        </p:spPr>
      </p:pic>
      <p:pic>
        <p:nvPicPr>
          <p:cNvPr id="6" name="Picture 5">
            <a:extLst>
              <a:ext uri="{FF2B5EF4-FFF2-40B4-BE49-F238E27FC236}">
                <a16:creationId xmlns:a16="http://schemas.microsoft.com/office/drawing/2014/main" id="{3D9B212F-F825-3542-A471-F3E87DC11BE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63774" y="636861"/>
            <a:ext cx="3585916" cy="2745211"/>
          </a:xfrm>
          <a:prstGeom prst="rect">
            <a:avLst/>
          </a:prstGeom>
        </p:spPr>
      </p:pic>
      <p:sp>
        <p:nvSpPr>
          <p:cNvPr id="8" name="TextBox 7">
            <a:extLst>
              <a:ext uri="{FF2B5EF4-FFF2-40B4-BE49-F238E27FC236}">
                <a16:creationId xmlns:a16="http://schemas.microsoft.com/office/drawing/2014/main" id="{F2DD2AC9-F1DC-1D43-AE27-B5C31F7BBC83}"/>
              </a:ext>
            </a:extLst>
          </p:cNvPr>
          <p:cNvSpPr txBox="1"/>
          <p:nvPr/>
        </p:nvSpPr>
        <p:spPr>
          <a:xfrm>
            <a:off x="0" y="6169708"/>
            <a:ext cx="4069080" cy="646331"/>
          </a:xfrm>
          <a:prstGeom prst="rect">
            <a:avLst/>
          </a:prstGeom>
          <a:noFill/>
          <a:ln>
            <a:noFill/>
          </a:ln>
        </p:spPr>
        <p:txBody>
          <a:bodyPr wrap="square" rtlCol="0">
            <a:spAutoFit/>
          </a:bodyPr>
          <a:lstStyle/>
          <a:p>
            <a:r>
              <a:rPr lang="en-US" sz="1200" b="1" dirty="0"/>
              <a:t>Source: KOMO News Seattle</a:t>
            </a:r>
          </a:p>
          <a:p>
            <a:r>
              <a:rPr lang="en-US" sz="1200" dirty="0"/>
              <a:t>https://</a:t>
            </a:r>
            <a:r>
              <a:rPr lang="en-US" sz="1200" dirty="0" err="1"/>
              <a:t>komonews.com</a:t>
            </a:r>
            <a:r>
              <a:rPr lang="en-US" sz="1200" dirty="0"/>
              <a:t>/news/local/firefighters-good-defensible-space-can-help-protect-your-home-during-wildfire</a:t>
            </a:r>
          </a:p>
        </p:txBody>
      </p:sp>
    </p:spTree>
    <p:extLst>
      <p:ext uri="{BB962C8B-B14F-4D97-AF65-F5344CB8AC3E}">
        <p14:creationId xmlns:p14="http://schemas.microsoft.com/office/powerpoint/2010/main" val="15107846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5421</TotalTime>
  <Words>1474</Words>
  <Application>Microsoft Macintosh PowerPoint</Application>
  <PresentationFormat>On-screen Show (4:3)</PresentationFormat>
  <Paragraphs>79</Paragraphs>
  <Slides>15</Slides>
  <Notes>14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Optima</vt:lpstr>
      <vt:lpstr>Verdana</vt:lpstr>
      <vt:lpstr>Office Theme</vt:lpstr>
      <vt:lpstr>Wildfire and Climate Change</vt:lpstr>
      <vt:lpstr>Fire-dependent Ecosystems</vt:lpstr>
      <vt:lpstr>Serotinous Cones</vt:lpstr>
      <vt:lpstr>Clearing Understory Plants</vt:lpstr>
      <vt:lpstr>PowerPoint Presentation</vt:lpstr>
      <vt:lpstr>Building a Model</vt:lpstr>
      <vt:lpstr>Now What?</vt:lpstr>
      <vt:lpstr>May 2000, Cerro Grande Fire Los Alamos, NM</vt:lpstr>
      <vt:lpstr>Defensible Space</vt:lpstr>
      <vt:lpstr>Defensible Space</vt:lpstr>
      <vt:lpstr>Prescribed Burns</vt:lpstr>
      <vt:lpstr>Playing With Fire Game</vt:lpstr>
      <vt:lpstr>Playing With Fire Game</vt:lpstr>
      <vt:lpstr>Design a Community</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 Miller</dc:creator>
  <cp:lastModifiedBy>Abi Miller</cp:lastModifiedBy>
  <cp:revision>486</cp:revision>
  <dcterms:created xsi:type="dcterms:W3CDTF">2020-05-29T01:26:29Z</dcterms:created>
  <dcterms:modified xsi:type="dcterms:W3CDTF">2022-04-05T14:46:51Z</dcterms:modified>
</cp:coreProperties>
</file>