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87" r:id="rId2"/>
    <p:sldId id="306" r:id="rId3"/>
    <p:sldId id="293" r:id="rId4"/>
    <p:sldId id="294" r:id="rId5"/>
    <p:sldId id="295" r:id="rId6"/>
    <p:sldId id="300" r:id="rId7"/>
    <p:sldId id="301" r:id="rId8"/>
    <p:sldId id="298" r:id="rId9"/>
    <p:sldId id="299" r:id="rId10"/>
    <p:sldId id="303" r:id="rId11"/>
    <p:sldId id="304" r:id="rId12"/>
    <p:sldId id="305" r:id="rId13"/>
    <p:sldId id="307" r:id="rId14"/>
    <p:sldId id="308" r:id="rId15"/>
    <p:sldId id="309" r:id="rId16"/>
    <p:sldId id="31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issio" initials="LB" lastIdx="2" clrIdx="0">
    <p:extLst/>
  </p:cmAuthor>
  <p:cmAuthor id="2" name="Greg williams" initials="Gw" lastIdx="1" clrIdx="1">
    <p:extLst>
      <p:ext uri="{19B8F6BF-5375-455C-9EA6-DF929625EA0E}">
        <p15:presenceInfo xmlns="" xmlns:p15="http://schemas.microsoft.com/office/powerpoint/2012/main" userId="" providerId=""/>
      </p:ext>
    </p:extLst>
  </p:cmAuthor>
  <p:cmAuthor id="3" name="Greg williams" initials="Gw [2]" lastIdx="1" clrIdx="2">
    <p:extLst>
      <p:ext uri="{19B8F6BF-5375-455C-9EA6-DF929625EA0E}">
        <p15:presenceInfo xmlns="" xmlns:p15="http://schemas.microsoft.com/office/powerpoint/2012/main" userId="" providerId=""/>
      </p:ext>
    </p:extLst>
  </p:cmAuthor>
  <p:cmAuthor id="4" name="Greg williams" initials="Gw [3]" lastIdx="1" clrIdx="3">
    <p:extLst>
      <p:ext uri="{19B8F6BF-5375-455C-9EA6-DF929625EA0E}">
        <p15:presenceInfo xmlns="" xmlns:p15="http://schemas.microsoft.com/office/powerpoint/2012/main" userId="" providerId=""/>
      </p:ext>
    </p:extLst>
  </p:cmAuthor>
  <p:cmAuthor id="5" name="Greg williams" initials="Gw [4]" lastIdx="1" clrIdx="4">
    <p:extLst>
      <p:ext uri="{19B8F6BF-5375-455C-9EA6-DF929625EA0E}">
        <p15:presenceInfo xmlns="" xmlns:p15="http://schemas.microsoft.com/office/powerpoint/2012/main" userId="" providerId=""/>
      </p:ext>
    </p:extLst>
  </p:cmAuthor>
  <p:cmAuthor id="6" name="mcao" initials="m"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55616A"/>
    <a:srgbClr val="F4FFB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80" autoAdjust="0"/>
    <p:restoredTop sz="84375" autoAdjust="0"/>
  </p:normalViewPr>
  <p:slideViewPr>
    <p:cSldViewPr snapToObjects="1">
      <p:cViewPr>
        <p:scale>
          <a:sx n="100" d="100"/>
          <a:sy n="100" d="100"/>
        </p:scale>
        <p:origin x="-1818"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72DFF-8401-B24C-A5E7-2F23308F3878}" type="datetimeFigureOut">
              <a:rPr lang="en-US" smtClean="0"/>
              <a:pPr/>
              <a:t>7/1/2016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77BCF-8A58-4D4A-974C-83AD2617F252}" type="slidenum">
              <a:rPr lang="en-US" smtClean="0"/>
              <a:pPr/>
              <a:t>‹#›</a:t>
            </a:fld>
            <a:endParaRPr lang="en-US"/>
          </a:p>
        </p:txBody>
      </p:sp>
    </p:spTree>
    <p:extLst>
      <p:ext uri="{BB962C8B-B14F-4D97-AF65-F5344CB8AC3E}">
        <p14:creationId xmlns="" xmlns:p14="http://schemas.microsoft.com/office/powerpoint/2010/main" val="17671976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aca.northwestknowledge.ne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maca.northwestknowledge.ne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onlineconversion.com/temperature.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30D77BCF-8A58-4D4A-974C-83AD2617F252}" type="slidenum">
              <a:rPr/>
              <a:pPr rtl="0"/>
              <a:t>1</a:t>
            </a:fld>
            <a:endParaRPr dirty="0"/>
          </a:p>
        </p:txBody>
      </p:sp>
    </p:spTree>
    <p:extLst>
      <p:ext uri="{BB962C8B-B14F-4D97-AF65-F5344CB8AC3E}">
        <p14:creationId xmlns="" xmlns:p14="http://schemas.microsoft.com/office/powerpoint/2010/main" val="4235824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1200" kern="1200" noProof="0" dirty="0" smtClean="0">
                <a:solidFill>
                  <a:schemeClr val="tx1"/>
                </a:solidFill>
                <a:effectLst/>
                <a:latin typeface="+mn-lt"/>
                <a:ea typeface="+mn-ea"/>
                <a:cs typeface="+mn-cs"/>
              </a:rPr>
              <a:t>Hoy, se explicará el proyecto a los estudiantes, y se empezarán a examinar los datos de temperaturas y precipitaciones locales. Durante los próximos dos días, los estudiantes crearán un proyecto y desarrollarán una presentación de 5 minutos (como máximo) para explicar su proyecto al resto del salón. El día 4, los estudiantes presentarán sus proyectos al grupo.</a:t>
            </a:r>
            <a:r>
              <a:rPr lang="x-none" noProof="0" dirty="0" smtClean="0">
                <a:effectLst/>
              </a:rPr>
              <a:t> </a:t>
            </a:r>
            <a:endParaRPr lang="x-none" noProof="0" dirty="0">
              <a:effectLst/>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10</a:t>
            </a:fld>
            <a:endParaRPr/>
          </a:p>
        </p:txBody>
      </p:sp>
    </p:spTree>
    <p:extLst>
      <p:ext uri="{BB962C8B-B14F-4D97-AF65-F5344CB8AC3E}">
        <p14:creationId xmlns="" xmlns:p14="http://schemas.microsoft.com/office/powerpoint/2010/main" val="134131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noProof="0" dirty="0" smtClean="0"/>
              <a:t>I</a:t>
            </a:r>
            <a:r>
              <a:rPr lang="x-none" sz="1200" kern="1200" noProof="0" dirty="0" smtClean="0">
                <a:solidFill>
                  <a:schemeClr val="tx1"/>
                </a:solidFill>
                <a:effectLst/>
                <a:latin typeface="+mn-lt"/>
                <a:ea typeface="+mn-ea"/>
                <a:cs typeface="+mn-cs"/>
              </a:rPr>
              <a:t>ndique a los estudiantes que consulten las instrucciones del proyecto en la página 1 de su folleto.</a:t>
            </a:r>
            <a:r>
              <a:rPr lang="x-none" noProof="0"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noProof="0" dirty="0" smtClean="0">
                <a:effectLst/>
              </a:rPr>
              <a:t>-Los est</a:t>
            </a:r>
            <a:r>
              <a:rPr lang="x-none" sz="1200" kern="1200" noProof="0" dirty="0" smtClean="0">
                <a:solidFill>
                  <a:schemeClr val="tx1"/>
                </a:solidFill>
                <a:effectLst/>
                <a:latin typeface="+mn-lt"/>
                <a:ea typeface="+mn-ea"/>
                <a:cs typeface="+mn-cs"/>
              </a:rPr>
              <a:t>udiantes deben decidir si desean trabajar solos o con uno o dos estudiantes para completar sus proyectos de Data </a:t>
            </a:r>
            <a:r>
              <a:rPr lang="x-none" sz="1200" kern="1200" noProof="0" dirty="0" err="1" smtClean="0">
                <a:solidFill>
                  <a:schemeClr val="tx1"/>
                </a:solidFill>
                <a:effectLst/>
                <a:latin typeface="+mn-lt"/>
                <a:ea typeface="+mn-ea"/>
                <a:cs typeface="+mn-cs"/>
              </a:rPr>
              <a:t>Jam</a:t>
            </a:r>
            <a:r>
              <a:rPr lang="x-none" sz="1200" kern="1200" noProof="0" dirty="0" smtClean="0">
                <a:solidFill>
                  <a:schemeClr val="tx1"/>
                </a:solidFill>
                <a:effectLst/>
                <a:latin typeface="+mn-lt"/>
                <a:ea typeface="+mn-ea"/>
                <a:cs typeface="+mn-cs"/>
              </a:rPr>
              <a:t> climático.</a:t>
            </a:r>
            <a:r>
              <a:rPr lang="x-none" noProof="0"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noProof="0" dirty="0" smtClean="0"/>
              <a:t>U</a:t>
            </a:r>
            <a:r>
              <a:rPr lang="x-none" sz="1200" kern="1200" noProof="0" dirty="0" smtClean="0">
                <a:solidFill>
                  <a:schemeClr val="tx1"/>
                </a:solidFill>
                <a:effectLst/>
                <a:latin typeface="+mn-lt"/>
                <a:ea typeface="+mn-ea"/>
                <a:cs typeface="+mn-cs"/>
              </a:rPr>
              <a:t>sa los mapas disponibles en Internet de precipitaciones y temperaturas máximas del </a:t>
            </a:r>
            <a:r>
              <a:rPr lang="x-none" sz="1200" kern="1200" noProof="0" dirty="0" err="1" smtClean="0">
                <a:solidFill>
                  <a:schemeClr val="tx1"/>
                </a:solidFill>
                <a:effectLst/>
                <a:latin typeface="+mn-lt"/>
                <a:ea typeface="+mn-ea"/>
                <a:cs typeface="+mn-cs"/>
              </a:rPr>
              <a:t>USDA</a:t>
            </a:r>
            <a:r>
              <a:rPr lang="x-none" sz="1200" kern="1200" noProof="0" dirty="0" smtClean="0">
                <a:solidFill>
                  <a:schemeClr val="tx1"/>
                </a:solidFill>
                <a:effectLst/>
                <a:latin typeface="+mn-lt"/>
                <a:ea typeface="+mn-ea"/>
                <a:cs typeface="+mn-cs"/>
              </a:rPr>
              <a:t> </a:t>
            </a:r>
            <a:r>
              <a:rPr lang="x-none" sz="1200" kern="1200" noProof="0" dirty="0" err="1" smtClean="0">
                <a:solidFill>
                  <a:schemeClr val="tx1"/>
                </a:solidFill>
                <a:effectLst/>
                <a:latin typeface="+mn-lt"/>
                <a:ea typeface="+mn-ea"/>
                <a:cs typeface="+mn-cs"/>
              </a:rPr>
              <a:t>Southwest</a:t>
            </a:r>
            <a:r>
              <a:rPr lang="x-none" sz="1200" kern="1200" noProof="0" dirty="0" smtClean="0">
                <a:solidFill>
                  <a:schemeClr val="tx1"/>
                </a:solidFill>
                <a:effectLst/>
                <a:latin typeface="+mn-lt"/>
                <a:ea typeface="+mn-ea"/>
                <a:cs typeface="+mn-cs"/>
              </a:rPr>
              <a:t> Regional </a:t>
            </a:r>
            <a:r>
              <a:rPr lang="x-none" sz="1200" kern="1200" noProof="0" dirty="0" err="1" smtClean="0">
                <a:solidFill>
                  <a:schemeClr val="tx1"/>
                </a:solidFill>
                <a:effectLst/>
                <a:latin typeface="+mn-lt"/>
                <a:ea typeface="+mn-ea"/>
                <a:cs typeface="+mn-cs"/>
              </a:rPr>
              <a:t>Climate</a:t>
            </a:r>
            <a:r>
              <a:rPr lang="x-none" sz="1200" kern="1200" noProof="0" dirty="0" smtClean="0">
                <a:solidFill>
                  <a:schemeClr val="tx1"/>
                </a:solidFill>
                <a:effectLst/>
                <a:latin typeface="+mn-lt"/>
                <a:ea typeface="+mn-ea"/>
                <a:cs typeface="+mn-cs"/>
              </a:rPr>
              <a:t> </a:t>
            </a:r>
            <a:r>
              <a:rPr lang="x-none" sz="1200" kern="1200" noProof="0" dirty="0" err="1" smtClean="0">
                <a:solidFill>
                  <a:schemeClr val="tx1"/>
                </a:solidFill>
                <a:effectLst/>
                <a:latin typeface="+mn-lt"/>
                <a:ea typeface="+mn-ea"/>
                <a:cs typeface="+mn-cs"/>
              </a:rPr>
              <a:t>Hub</a:t>
            </a:r>
            <a:r>
              <a:rPr lang="x-none" sz="1200" kern="1200" noProof="0" dirty="0" smtClean="0">
                <a:solidFill>
                  <a:schemeClr val="tx1"/>
                </a:solidFill>
                <a:effectLst/>
                <a:latin typeface="+mn-lt"/>
                <a:ea typeface="+mn-ea"/>
                <a:cs typeface="+mn-cs"/>
              </a:rPr>
              <a:t> para obtener los datos necesarios de tu condado. Completa las tablas de datos de la página 3 del folleto.</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noProof="0" dirty="0" smtClean="0"/>
              <a:t>-</a:t>
            </a:r>
            <a:r>
              <a:rPr lang="x-none" sz="1200" kern="1200" noProof="0" dirty="0" smtClean="0">
                <a:solidFill>
                  <a:schemeClr val="tx1"/>
                </a:solidFill>
                <a:effectLst/>
                <a:latin typeface="+mn-lt"/>
                <a:ea typeface="+mn-ea"/>
                <a:cs typeface="+mn-cs"/>
              </a:rPr>
              <a:t>Examina los datos y encuentra una o dos tendencias que te interesen.</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noProof="0" dirty="0" smtClean="0"/>
              <a:t>-</a:t>
            </a:r>
            <a:r>
              <a:rPr lang="x-none" sz="1200" kern="1200" noProof="0" dirty="0" smtClean="0">
                <a:solidFill>
                  <a:schemeClr val="tx1"/>
                </a:solidFill>
                <a:effectLst/>
                <a:latin typeface="+mn-lt"/>
                <a:ea typeface="+mn-ea"/>
                <a:cs typeface="+mn-cs"/>
              </a:rPr>
              <a:t>Lee las Pautas de puntuación para que sepas cómo se van a evaluar tu presentación y tu proyecto.</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noProof="0" dirty="0" smtClean="0"/>
              <a:t>-</a:t>
            </a:r>
            <a:r>
              <a:rPr lang="x-none" sz="1200" kern="1200" noProof="0" dirty="0" smtClean="0">
                <a:solidFill>
                  <a:schemeClr val="tx1"/>
                </a:solidFill>
                <a:effectLst/>
                <a:latin typeface="+mn-lt"/>
                <a:ea typeface="+mn-ea"/>
                <a:cs typeface="+mn-cs"/>
              </a:rPr>
              <a:t>Haz una lluvia de ideas y llena con ideas la sección de notas.</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noProof="0" dirty="0" smtClean="0"/>
              <a:t>-</a:t>
            </a:r>
            <a:r>
              <a:rPr lang="x-none" sz="1200" kern="1200" noProof="0" dirty="0" smtClean="0">
                <a:solidFill>
                  <a:schemeClr val="tx1"/>
                </a:solidFill>
                <a:effectLst/>
                <a:latin typeface="+mn-lt"/>
                <a:ea typeface="+mn-ea"/>
                <a:cs typeface="+mn-cs"/>
              </a:rPr>
              <a:t>Crea tu proyecto de Data </a:t>
            </a:r>
            <a:r>
              <a:rPr lang="x-none" sz="1200" kern="1200" noProof="0" dirty="0" err="1" smtClean="0">
                <a:solidFill>
                  <a:schemeClr val="tx1"/>
                </a:solidFill>
                <a:effectLst/>
                <a:latin typeface="+mn-lt"/>
                <a:ea typeface="+mn-ea"/>
                <a:cs typeface="+mn-cs"/>
              </a:rPr>
              <a:t>Jam</a:t>
            </a:r>
            <a:r>
              <a:rPr lang="x-none" sz="1200" kern="1200" noProof="0" dirty="0" smtClean="0">
                <a:solidFill>
                  <a:schemeClr val="tx1"/>
                </a:solidFill>
                <a:effectLst/>
                <a:latin typeface="+mn-lt"/>
                <a:ea typeface="+mn-ea"/>
                <a:cs typeface="+mn-cs"/>
              </a:rPr>
              <a:t> climático (infografía, escenificación, etc.).</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noProof="0" dirty="0" smtClean="0"/>
              <a:t>-</a:t>
            </a:r>
            <a:r>
              <a:rPr lang="x-none" sz="1200" kern="1200" noProof="0" dirty="0" smtClean="0">
                <a:solidFill>
                  <a:schemeClr val="tx1"/>
                </a:solidFill>
                <a:effectLst/>
                <a:latin typeface="+mn-lt"/>
                <a:ea typeface="+mn-ea"/>
                <a:cs typeface="+mn-cs"/>
              </a:rPr>
              <a:t>Llena el resumen del Data </a:t>
            </a:r>
            <a:r>
              <a:rPr lang="x-none" sz="1200" kern="1200" noProof="0" dirty="0" err="1" smtClean="0">
                <a:solidFill>
                  <a:schemeClr val="tx1"/>
                </a:solidFill>
                <a:effectLst/>
                <a:latin typeface="+mn-lt"/>
                <a:ea typeface="+mn-ea"/>
                <a:cs typeface="+mn-cs"/>
              </a:rPr>
              <a:t>Jam</a:t>
            </a:r>
            <a:r>
              <a:rPr lang="x-none" sz="1200" kern="1200" noProof="0" dirty="0" smtClean="0">
                <a:solidFill>
                  <a:schemeClr val="tx1"/>
                </a:solidFill>
                <a:effectLst/>
                <a:latin typeface="+mn-lt"/>
                <a:ea typeface="+mn-ea"/>
                <a:cs typeface="+mn-cs"/>
              </a:rPr>
              <a:t> climático.</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noProof="0" dirty="0" smtClean="0"/>
              <a:t>-</a:t>
            </a:r>
            <a:r>
              <a:rPr lang="x-none" sz="1200" kern="1200" noProof="0" dirty="0" smtClean="0">
                <a:solidFill>
                  <a:schemeClr val="tx1"/>
                </a:solidFill>
                <a:effectLst/>
                <a:latin typeface="+mn-lt"/>
                <a:ea typeface="+mn-ea"/>
                <a:cs typeface="+mn-cs"/>
              </a:rPr>
              <a:t>Practica la presentación.</a:t>
            </a:r>
            <a:endParaRPr lang="x-none"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11</a:t>
            </a:fld>
            <a:endParaRPr/>
          </a:p>
        </p:txBody>
      </p:sp>
    </p:spTree>
    <p:extLst>
      <p:ext uri="{BB962C8B-B14F-4D97-AF65-F5344CB8AC3E}">
        <p14:creationId xmlns="" xmlns:p14="http://schemas.microsoft.com/office/powerpoint/2010/main" val="145159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1200" kern="1200" noProof="0" dirty="0" smtClean="0">
                <a:solidFill>
                  <a:schemeClr val="tx1"/>
                </a:solidFill>
                <a:effectLst/>
                <a:latin typeface="+mn-lt"/>
                <a:ea typeface="+mn-ea"/>
                <a:cs typeface="+mn-cs"/>
              </a:rPr>
              <a:t>Instruya a los estudiantes para que consulten las </a:t>
            </a:r>
            <a:r>
              <a:rPr lang="x-none" sz="1200" i="1" kern="1200" noProof="0" dirty="0" smtClean="0">
                <a:solidFill>
                  <a:schemeClr val="tx1"/>
                </a:solidFill>
                <a:effectLst/>
                <a:latin typeface="+mn-lt"/>
                <a:ea typeface="+mn-ea"/>
                <a:cs typeface="+mn-cs"/>
              </a:rPr>
              <a:t>Pautas de puntuación del Data </a:t>
            </a:r>
            <a:r>
              <a:rPr lang="x-none" sz="1200" i="1" kern="1200" noProof="0" dirty="0" err="1" smtClean="0">
                <a:solidFill>
                  <a:schemeClr val="tx1"/>
                </a:solidFill>
                <a:effectLst/>
                <a:latin typeface="+mn-lt"/>
                <a:ea typeface="+mn-ea"/>
                <a:cs typeface="+mn-cs"/>
              </a:rPr>
              <a:t>Jam</a:t>
            </a:r>
            <a:r>
              <a:rPr lang="x-none" sz="1200" i="1" kern="1200" noProof="0" dirty="0" smtClean="0">
                <a:solidFill>
                  <a:schemeClr val="tx1"/>
                </a:solidFill>
                <a:effectLst/>
                <a:latin typeface="+mn-lt"/>
                <a:ea typeface="+mn-ea"/>
                <a:cs typeface="+mn-cs"/>
              </a:rPr>
              <a:t> climático</a:t>
            </a:r>
            <a:r>
              <a:rPr lang="x-none" sz="1200" kern="1200" noProof="0" dirty="0" smtClean="0">
                <a:solidFill>
                  <a:schemeClr val="tx1"/>
                </a:solidFill>
                <a:effectLst/>
                <a:latin typeface="+mn-lt"/>
                <a:ea typeface="+mn-ea"/>
                <a:cs typeface="+mn-cs"/>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-Los estudiantes usarán estas pautas para calificar los proyectos de los demás.</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-El 40 % de la puntuación total de los estudiantes se basará en su presentación.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--Al inicio de su presentación, los estudiantes deben indicar sus nombres, el título del proyecto y las tendencias de datos que han representado.</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-Habla con claridad.</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--Mantén la atención del público.</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--Incluye una explicación de los factores que conducen a un aumento de temperaturas.</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--Incluye una breve reflexión de la presentación para explicar lo que más les gustó y lo más difícil de este proyecto.</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-El 60 % de la puntuación total de los estudiantes se basará en su creatividad para comunicar las tendencias de los datos.</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--La idea del proyecto debe ser creativa.</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--La presentación de los datos se debe entender fácilmente y debe ser atractiva para el público no científico.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--Los recursos y/o materiales deben usarse eficazmente de una forma creativa.</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200" kern="1200" noProof="0" dirty="0" smtClean="0">
                <a:solidFill>
                  <a:schemeClr val="tx1"/>
                </a:solidFill>
                <a:effectLst/>
                <a:latin typeface="+mn-lt"/>
                <a:ea typeface="+mn-ea"/>
                <a:cs typeface="+mn-cs"/>
              </a:rPr>
              <a:t>--El proyecto debe representar con precisión las tendencias de los datos y se debe incluir una leyenda.</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rtl="0"/>
            <a:fld id="{30D77BCF-8A58-4D4A-974C-83AD2617F252}" type="slidenum">
              <a:rPr/>
              <a:pPr rtl="0"/>
              <a:t>12</a:t>
            </a:fld>
            <a:endParaRPr/>
          </a:p>
        </p:txBody>
      </p:sp>
    </p:spTree>
    <p:extLst>
      <p:ext uri="{BB962C8B-B14F-4D97-AF65-F5344CB8AC3E}">
        <p14:creationId xmlns="" xmlns:p14="http://schemas.microsoft.com/office/powerpoint/2010/main" val="1512946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1200" kern="1200" noProof="0" dirty="0" smtClean="0">
                <a:solidFill>
                  <a:schemeClr val="tx1"/>
                </a:solidFill>
                <a:effectLst/>
                <a:latin typeface="+mn-lt"/>
                <a:ea typeface="+mn-ea"/>
                <a:cs typeface="+mn-cs"/>
              </a:rPr>
              <a:t>Los estudiantes primero conseguirán los datos de precipitación de su condado usando el mapa de precipitaciones del </a:t>
            </a:r>
            <a:r>
              <a:rPr lang="x-none" sz="1200" kern="1200" noProof="0" dirty="0" err="1" smtClean="0">
                <a:solidFill>
                  <a:schemeClr val="tx1"/>
                </a:solidFill>
                <a:effectLst/>
                <a:latin typeface="+mn-lt"/>
                <a:ea typeface="+mn-ea"/>
                <a:cs typeface="+mn-cs"/>
              </a:rPr>
              <a:t>USDA</a:t>
            </a:r>
            <a:r>
              <a:rPr lang="x-none" sz="1200" kern="1200" noProof="0" dirty="0" smtClean="0">
                <a:solidFill>
                  <a:schemeClr val="tx1"/>
                </a:solidFill>
                <a:effectLst/>
                <a:latin typeface="+mn-lt"/>
                <a:ea typeface="+mn-ea"/>
                <a:cs typeface="+mn-cs"/>
              </a:rPr>
              <a:t> </a:t>
            </a:r>
            <a:r>
              <a:rPr lang="x-none" sz="1200" kern="1200" noProof="0" dirty="0" err="1" smtClean="0">
                <a:solidFill>
                  <a:schemeClr val="tx1"/>
                </a:solidFill>
                <a:effectLst/>
                <a:latin typeface="+mn-lt"/>
                <a:ea typeface="+mn-ea"/>
                <a:cs typeface="+mn-cs"/>
              </a:rPr>
              <a:t>Southwest</a:t>
            </a:r>
            <a:r>
              <a:rPr lang="x-none" sz="1200" kern="1200" noProof="0" dirty="0" smtClean="0">
                <a:solidFill>
                  <a:schemeClr val="tx1"/>
                </a:solidFill>
                <a:effectLst/>
                <a:latin typeface="+mn-lt"/>
                <a:ea typeface="+mn-ea"/>
                <a:cs typeface="+mn-cs"/>
              </a:rPr>
              <a:t> Regional </a:t>
            </a:r>
            <a:r>
              <a:rPr lang="x-none" sz="1200" kern="1200" noProof="0" dirty="0" err="1" smtClean="0">
                <a:solidFill>
                  <a:schemeClr val="tx1"/>
                </a:solidFill>
                <a:effectLst/>
                <a:latin typeface="+mn-lt"/>
                <a:ea typeface="+mn-ea"/>
                <a:cs typeface="+mn-cs"/>
              </a:rPr>
              <a:t>Climate</a:t>
            </a:r>
            <a:r>
              <a:rPr lang="x-none" sz="1200" kern="1200" noProof="0" dirty="0" smtClean="0">
                <a:solidFill>
                  <a:schemeClr val="tx1"/>
                </a:solidFill>
                <a:effectLst/>
                <a:latin typeface="+mn-lt"/>
                <a:ea typeface="+mn-ea"/>
                <a:cs typeface="+mn-cs"/>
              </a:rPr>
              <a:t> </a:t>
            </a:r>
            <a:r>
              <a:rPr lang="x-none" sz="1200" kern="1200" noProof="0" dirty="0" err="1" smtClean="0">
                <a:solidFill>
                  <a:schemeClr val="tx1"/>
                </a:solidFill>
                <a:effectLst/>
                <a:latin typeface="+mn-lt"/>
                <a:ea typeface="+mn-ea"/>
                <a:cs typeface="+mn-cs"/>
              </a:rPr>
              <a:t>Hub</a:t>
            </a:r>
            <a:r>
              <a:rPr lang="x-none" sz="1200" kern="1200" noProof="0" dirty="0" smtClean="0">
                <a:solidFill>
                  <a:schemeClr val="tx1"/>
                </a:solidFill>
                <a:effectLst/>
                <a:latin typeface="+mn-lt"/>
                <a:ea typeface="+mn-ea"/>
                <a:cs typeface="+mn-cs"/>
              </a:rPr>
              <a:t>. Indique a los estudiantes que consulten las instrucciones de los datos de la página 2 del folleto y abra el </a:t>
            </a:r>
            <a:r>
              <a:rPr lang="x-none" sz="1200" kern="1200" noProof="0" dirty="0" err="1" smtClean="0">
                <a:solidFill>
                  <a:schemeClr val="tx1"/>
                </a:solidFill>
                <a:effectLst/>
                <a:latin typeface="+mn-lt"/>
                <a:ea typeface="+mn-ea"/>
                <a:cs typeface="+mn-cs"/>
              </a:rPr>
              <a:t>URL</a:t>
            </a:r>
            <a:r>
              <a:rPr lang="x-none" sz="1200" kern="1200" noProof="0" dirty="0" smtClean="0">
                <a:solidFill>
                  <a:schemeClr val="tx1"/>
                </a:solidFill>
                <a:effectLst/>
                <a:latin typeface="+mn-lt"/>
                <a:ea typeface="+mn-ea"/>
                <a:cs typeface="+mn-cs"/>
              </a:rPr>
              <a:t>. Puede ser útil mostrar el mapa y ofrecer un tutorial.</a:t>
            </a:r>
            <a:endParaRPr lang="x-none"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13</a:t>
            </a:fld>
            <a:endParaRPr/>
          </a:p>
        </p:txBody>
      </p:sp>
    </p:spTree>
    <p:extLst>
      <p:ext uri="{BB962C8B-B14F-4D97-AF65-F5344CB8AC3E}">
        <p14:creationId xmlns="" xmlns:p14="http://schemas.microsoft.com/office/powerpoint/2010/main" val="385331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x-none" sz="1000" kern="1200" noProof="0" dirty="0" smtClean="0">
                <a:solidFill>
                  <a:schemeClr val="tx1"/>
                </a:solidFill>
                <a:effectLst/>
                <a:latin typeface="+mn-lt"/>
                <a:ea typeface="+mn-ea"/>
                <a:cs typeface="+mn-cs"/>
              </a:rPr>
              <a:t>Indique a los estudiantes que ubiquen y registren los datos de las precipitaciones</a:t>
            </a:r>
            <a:r>
              <a:rPr lang="x-none" sz="1000" kern="1200" baseline="0" noProof="0" dirty="0" smtClean="0">
                <a:solidFill>
                  <a:schemeClr val="tx1"/>
                </a:solidFill>
                <a:effectLst/>
                <a:latin typeface="+mn-lt"/>
                <a:ea typeface="+mn-ea"/>
                <a:cs typeface="+mn-cs"/>
              </a:rPr>
              <a:t> para su condado</a:t>
            </a:r>
            <a:r>
              <a:rPr lang="x-none" altLang="zh-CN" sz="1000" kern="1200" baseline="0" noProof="0" dirty="0" smtClean="0">
                <a:solidFill>
                  <a:schemeClr val="tx1"/>
                </a:solidFill>
                <a:effectLst/>
                <a:latin typeface="+mn-lt"/>
                <a:ea typeface="+mn-ea"/>
                <a:cs typeface="+mn-cs"/>
              </a:rPr>
              <a:t> </a:t>
            </a:r>
            <a:r>
              <a:rPr lang="x-none" sz="1000" kern="1200" noProof="0" dirty="0" smtClean="0">
                <a:solidFill>
                  <a:schemeClr val="tx1"/>
                </a:solidFill>
                <a:effectLst/>
                <a:latin typeface="+mn-lt"/>
                <a:ea typeface="+mn-ea"/>
                <a:cs typeface="+mn-cs"/>
              </a:rPr>
              <a:t>en la tabla 1 de la página 3 del folleto.</a:t>
            </a:r>
            <a:r>
              <a:rPr lang="x-none" sz="1000" noProof="0"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000" kern="1200" noProof="0" dirty="0" smtClean="0">
                <a:solidFill>
                  <a:schemeClr val="tx1"/>
                </a:solidFill>
                <a:effectLst/>
                <a:latin typeface="+mn-lt"/>
                <a:ea typeface="+mn-ea"/>
                <a:cs typeface="+mn-cs"/>
              </a:rPr>
              <a:t>-Usa los botones de ampliación y encuadre a la izquierda para acercarte a tu estado.</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000" noProof="0" dirty="0" smtClean="0"/>
              <a:t>-</a:t>
            </a:r>
            <a:r>
              <a:rPr lang="x-none" sz="1000" kern="1200" noProof="0" dirty="0" smtClean="0">
                <a:solidFill>
                  <a:schemeClr val="tx1"/>
                </a:solidFill>
                <a:effectLst/>
                <a:latin typeface="+mn-lt"/>
                <a:ea typeface="+mn-ea"/>
                <a:cs typeface="+mn-cs"/>
              </a:rPr>
              <a:t>Ubica tu condado y haz clic en él.</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000" noProof="0" dirty="0" smtClean="0"/>
              <a:t>-</a:t>
            </a:r>
            <a:r>
              <a:rPr lang="x-none" sz="1000" kern="1200" noProof="0" dirty="0" smtClean="0">
                <a:solidFill>
                  <a:schemeClr val="tx1"/>
                </a:solidFill>
                <a:effectLst/>
                <a:latin typeface="+mn-lt"/>
                <a:ea typeface="+mn-ea"/>
                <a:cs typeface="+mn-cs"/>
              </a:rPr>
              <a:t>Aparecerá un recuadro de datos con una barra de desplazamiento. Verifica que hayas hecho clic en el condado correcto, leyendo el nombre del condado en el recuadro de datos.</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000" noProof="0" dirty="0" smtClean="0"/>
              <a:t>-</a:t>
            </a:r>
            <a:r>
              <a:rPr lang="x-none" sz="1000" kern="1200" noProof="0" dirty="0" smtClean="0">
                <a:solidFill>
                  <a:schemeClr val="tx1"/>
                </a:solidFill>
                <a:effectLst/>
                <a:latin typeface="+mn-lt"/>
                <a:ea typeface="+mn-ea"/>
                <a:cs typeface="+mn-cs"/>
              </a:rPr>
              <a:t>En la tabla 1 de la página 3 del folleto, registra los siguientes datos de la precipitación media histórica (1971-2000) en mm: total anual, total en invierno, total en primavera, total en verano y total en otoño. Estos datos de precipitación media estacional derivan a los datos de </a:t>
            </a:r>
            <a:r>
              <a:rPr lang="x-none" sz="1000" kern="1200" noProof="0" dirty="0" err="1" smtClean="0">
                <a:solidFill>
                  <a:schemeClr val="tx1"/>
                </a:solidFill>
                <a:effectLst/>
                <a:latin typeface="+mn-lt"/>
                <a:ea typeface="+mn-ea"/>
                <a:cs typeface="+mn-cs"/>
              </a:rPr>
              <a:t>PRISM</a:t>
            </a:r>
            <a:r>
              <a:rPr lang="x-none" sz="1000" kern="1200" noProof="0" dirty="0" smtClean="0">
                <a:solidFill>
                  <a:schemeClr val="tx1"/>
                </a:solidFill>
                <a:effectLst/>
                <a:latin typeface="+mn-lt"/>
                <a:ea typeface="+mn-ea"/>
                <a:cs typeface="+mn-cs"/>
              </a:rPr>
              <a:t>, adaptados (o generalizados) a nivel de condado y representan la precipitación media estacional promedio para el condado.</a:t>
            </a:r>
            <a:r>
              <a:rPr lang="x-none" sz="1000" noProof="0"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000" noProof="0" dirty="0" smtClean="0"/>
              <a:t>-</a:t>
            </a:r>
            <a:r>
              <a:rPr lang="x-none" sz="1000" kern="1200" noProof="0" dirty="0" smtClean="0">
                <a:solidFill>
                  <a:schemeClr val="tx1"/>
                </a:solidFill>
                <a:effectLst/>
                <a:latin typeface="+mn-lt"/>
                <a:ea typeface="+mn-ea"/>
                <a:cs typeface="+mn-cs"/>
              </a:rPr>
              <a:t>Además de los valores históricos, este mapa ofrece las predicciones de cantidades de precipitaciones estacionales y anuales promedio para el futuro, 2040-2069. Estos valores derivan de los datos estadísticamente adaptados del </a:t>
            </a:r>
            <a:r>
              <a:rPr lang="x-none" sz="1000" kern="1200" noProof="0" dirty="0" err="1" smtClean="0">
                <a:solidFill>
                  <a:schemeClr val="tx1"/>
                </a:solidFill>
                <a:effectLst/>
                <a:latin typeface="+mn-lt"/>
                <a:ea typeface="+mn-ea"/>
                <a:cs typeface="+mn-cs"/>
              </a:rPr>
              <a:t>Multivariate</a:t>
            </a:r>
            <a:r>
              <a:rPr lang="x-none" sz="1000" kern="1200" noProof="0" dirty="0" smtClean="0">
                <a:solidFill>
                  <a:schemeClr val="tx1"/>
                </a:solidFill>
                <a:effectLst/>
                <a:latin typeface="+mn-lt"/>
                <a:ea typeface="+mn-ea"/>
                <a:cs typeface="+mn-cs"/>
              </a:rPr>
              <a:t> </a:t>
            </a:r>
            <a:r>
              <a:rPr lang="x-none" sz="1000" kern="1200" noProof="0" dirty="0" err="1" smtClean="0">
                <a:solidFill>
                  <a:schemeClr val="tx1"/>
                </a:solidFill>
                <a:effectLst/>
                <a:latin typeface="+mn-lt"/>
                <a:ea typeface="+mn-ea"/>
                <a:cs typeface="+mn-cs"/>
              </a:rPr>
              <a:t>Adaptive</a:t>
            </a:r>
            <a:r>
              <a:rPr lang="x-none" sz="1000" kern="1200" noProof="0" dirty="0" smtClean="0">
                <a:solidFill>
                  <a:schemeClr val="tx1"/>
                </a:solidFill>
                <a:effectLst/>
                <a:latin typeface="+mn-lt"/>
                <a:ea typeface="+mn-ea"/>
                <a:cs typeface="+mn-cs"/>
              </a:rPr>
              <a:t> </a:t>
            </a:r>
            <a:r>
              <a:rPr lang="x-none" sz="1000" kern="1200" noProof="0" dirty="0" err="1" smtClean="0">
                <a:solidFill>
                  <a:schemeClr val="tx1"/>
                </a:solidFill>
                <a:effectLst/>
                <a:latin typeface="+mn-lt"/>
                <a:ea typeface="+mn-ea"/>
                <a:cs typeface="+mn-cs"/>
              </a:rPr>
              <a:t>Constructed</a:t>
            </a:r>
            <a:r>
              <a:rPr lang="x-none" sz="1000" kern="1200" noProof="0" dirty="0" smtClean="0">
                <a:solidFill>
                  <a:schemeClr val="tx1"/>
                </a:solidFill>
                <a:effectLst/>
                <a:latin typeface="+mn-lt"/>
                <a:ea typeface="+mn-ea"/>
                <a:cs typeface="+mn-cs"/>
              </a:rPr>
              <a:t> </a:t>
            </a:r>
            <a:r>
              <a:rPr lang="x-none" sz="1000" kern="1200" noProof="0" dirty="0" err="1" smtClean="0">
                <a:solidFill>
                  <a:schemeClr val="tx1"/>
                </a:solidFill>
                <a:effectLst/>
                <a:latin typeface="+mn-lt"/>
                <a:ea typeface="+mn-ea"/>
                <a:cs typeface="+mn-cs"/>
              </a:rPr>
              <a:t>Analogs</a:t>
            </a:r>
            <a:r>
              <a:rPr lang="x-none" sz="1000" kern="1200" noProof="0" dirty="0" smtClean="0">
                <a:solidFill>
                  <a:schemeClr val="tx1"/>
                </a:solidFill>
                <a:effectLst/>
                <a:latin typeface="+mn-lt"/>
                <a:ea typeface="+mn-ea"/>
                <a:cs typeface="+mn-cs"/>
              </a:rPr>
              <a:t> (MACA, </a:t>
            </a:r>
            <a:r>
              <a:rPr lang="x-none" sz="1000" u="sng" kern="1200" noProof="0" dirty="0" smtClean="0">
                <a:solidFill>
                  <a:schemeClr val="tx1"/>
                </a:solidFill>
                <a:effectLst/>
                <a:latin typeface="+mn-lt"/>
                <a:ea typeface="+mn-ea"/>
                <a:cs typeface="+mn-cs"/>
                <a:hlinkClick r:id="rId3"/>
              </a:rPr>
              <a:t>http://maca.northwestknowledge.net/</a:t>
            </a:r>
            <a:r>
              <a:rPr lang="x-none" sz="1000" kern="1200" noProof="0" dirty="0" smtClean="0">
                <a:solidFill>
                  <a:schemeClr val="tx1"/>
                </a:solidFill>
                <a:effectLst/>
                <a:latin typeface="+mn-lt"/>
                <a:ea typeface="+mn-ea"/>
                <a:cs typeface="+mn-cs"/>
              </a:rPr>
              <a:t>). Se basan en la media de los 20 modelos de circulación general del Proyecto de </a:t>
            </a:r>
            <a:r>
              <a:rPr lang="x-none" sz="1000" kern="1200" noProof="0" dirty="0" err="1" smtClean="0">
                <a:solidFill>
                  <a:schemeClr val="tx1"/>
                </a:solidFill>
                <a:effectLst/>
                <a:latin typeface="+mn-lt"/>
                <a:ea typeface="+mn-ea"/>
                <a:cs typeface="+mn-cs"/>
              </a:rPr>
              <a:t>intercomparación</a:t>
            </a:r>
            <a:r>
              <a:rPr lang="x-none" sz="1000" kern="1200" noProof="0" dirty="0" smtClean="0">
                <a:solidFill>
                  <a:schemeClr val="tx1"/>
                </a:solidFill>
                <a:effectLst/>
                <a:latin typeface="+mn-lt"/>
                <a:ea typeface="+mn-ea"/>
                <a:cs typeface="+mn-cs"/>
              </a:rPr>
              <a:t> de modelos acoplados (</a:t>
            </a:r>
            <a:r>
              <a:rPr lang="x-none" sz="1000" kern="1200" noProof="0" dirty="0" err="1" smtClean="0">
                <a:solidFill>
                  <a:schemeClr val="tx1"/>
                </a:solidFill>
                <a:effectLst/>
                <a:latin typeface="+mn-lt"/>
                <a:ea typeface="+mn-ea"/>
                <a:cs typeface="+mn-cs"/>
              </a:rPr>
              <a:t>CMIP</a:t>
            </a:r>
            <a:r>
              <a:rPr lang="x-none" sz="1000" kern="1200" noProof="0" dirty="0" smtClean="0">
                <a:solidFill>
                  <a:schemeClr val="tx1"/>
                </a:solidFill>
                <a:effectLst/>
                <a:latin typeface="+mn-lt"/>
                <a:ea typeface="+mn-ea"/>
                <a:cs typeface="+mn-cs"/>
              </a:rPr>
              <a:t>), Fase 5. Además de promediar los modelos, los valores medios se derivaron de las distintas estaciones para obtener un cambio estimado de las precipitaciones adaptadas a nivel de condado para el período 2040-2069. Los datos pretenden ofrecer un estimado general de los amplios cambios estacionales de precipitación promedio a escala de condado.</a:t>
            </a:r>
            <a:r>
              <a:rPr lang="x-none" sz="1000" noProof="0"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000" noProof="0" dirty="0" smtClean="0"/>
              <a:t>-</a:t>
            </a:r>
            <a:r>
              <a:rPr lang="x-none" sz="1000" kern="1200" noProof="0" dirty="0" smtClean="0">
                <a:solidFill>
                  <a:schemeClr val="tx1"/>
                </a:solidFill>
                <a:effectLst/>
                <a:latin typeface="+mn-lt"/>
                <a:ea typeface="+mn-ea"/>
                <a:cs typeface="+mn-cs"/>
              </a:rPr>
              <a:t>Desplázate hacia abajo a los datos pronosticados para tu condado. También en la tabla 1, registra los siguientes datos de la precipitación media pronosticada para el futuro (2040-2069): total anual, total en invierno, total en primavera, total en verano y total en otoño.</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000" noProof="0" dirty="0" smtClean="0"/>
              <a:t>-</a:t>
            </a:r>
            <a:r>
              <a:rPr lang="x-none" sz="1000" kern="1200" noProof="0" dirty="0" smtClean="0">
                <a:solidFill>
                  <a:schemeClr val="tx1"/>
                </a:solidFill>
                <a:effectLst/>
                <a:latin typeface="+mn-lt"/>
                <a:ea typeface="+mn-ea"/>
                <a:cs typeface="+mn-cs"/>
              </a:rPr>
              <a:t>Los estudiantes pueden notar que también se encuentra disponible un valor delta en el recuadro de datos. Delta (Δ) es una letra griega que se usa para denotar un cambio de cantidad en ciencias y matemáticas. En este caso, el valor delta corresponde a la precipitación futura menos la precipitación histórica, o el cambio de la precipitación media futura y anual (mm).</a:t>
            </a:r>
            <a:r>
              <a:rPr lang="x-none" sz="1000" noProof="0" dirty="0" smtClean="0">
                <a:effectLst/>
              </a:rPr>
              <a:t> </a:t>
            </a:r>
            <a:endParaRPr lang="x-none" sz="1000" noProof="0" dirty="0">
              <a:effectLst/>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14</a:t>
            </a:fld>
            <a:endParaRPr/>
          </a:p>
        </p:txBody>
      </p:sp>
    </p:spTree>
    <p:extLst>
      <p:ext uri="{BB962C8B-B14F-4D97-AF65-F5344CB8AC3E}">
        <p14:creationId xmlns="" xmlns:p14="http://schemas.microsoft.com/office/powerpoint/2010/main" val="1139313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1200" kern="1200" noProof="0" dirty="0" smtClean="0">
                <a:solidFill>
                  <a:schemeClr val="tx1"/>
                </a:solidFill>
                <a:effectLst/>
                <a:latin typeface="+mn-lt"/>
                <a:ea typeface="+mn-ea"/>
                <a:cs typeface="+mn-cs"/>
              </a:rPr>
              <a:t>A continuación, los estudiantes conseguirán los datos de temperatura máxima de su condado con el mapa de temperaturas máximas del </a:t>
            </a:r>
            <a:r>
              <a:rPr lang="x-none" sz="1200" kern="1200" noProof="0" dirty="0" err="1" smtClean="0">
                <a:solidFill>
                  <a:schemeClr val="tx1"/>
                </a:solidFill>
                <a:effectLst/>
                <a:latin typeface="+mn-lt"/>
                <a:ea typeface="+mn-ea"/>
                <a:cs typeface="+mn-cs"/>
              </a:rPr>
              <a:t>USDA</a:t>
            </a:r>
            <a:r>
              <a:rPr lang="x-none" sz="1200" kern="1200" noProof="0" dirty="0" smtClean="0">
                <a:solidFill>
                  <a:schemeClr val="tx1"/>
                </a:solidFill>
                <a:effectLst/>
                <a:latin typeface="+mn-lt"/>
                <a:ea typeface="+mn-ea"/>
                <a:cs typeface="+mn-cs"/>
              </a:rPr>
              <a:t> </a:t>
            </a:r>
            <a:r>
              <a:rPr lang="x-none" sz="1200" kern="1200" noProof="0" dirty="0" err="1" smtClean="0">
                <a:solidFill>
                  <a:schemeClr val="tx1"/>
                </a:solidFill>
                <a:effectLst/>
                <a:latin typeface="+mn-lt"/>
                <a:ea typeface="+mn-ea"/>
                <a:cs typeface="+mn-cs"/>
              </a:rPr>
              <a:t>Southwest</a:t>
            </a:r>
            <a:r>
              <a:rPr lang="x-none" sz="1200" kern="1200" noProof="0" dirty="0" smtClean="0">
                <a:solidFill>
                  <a:schemeClr val="tx1"/>
                </a:solidFill>
                <a:effectLst/>
                <a:latin typeface="+mn-lt"/>
                <a:ea typeface="+mn-ea"/>
                <a:cs typeface="+mn-cs"/>
              </a:rPr>
              <a:t> Regional </a:t>
            </a:r>
            <a:r>
              <a:rPr lang="x-none" sz="1200" kern="1200" noProof="0" dirty="0" err="1" smtClean="0">
                <a:solidFill>
                  <a:schemeClr val="tx1"/>
                </a:solidFill>
                <a:effectLst/>
                <a:latin typeface="+mn-lt"/>
                <a:ea typeface="+mn-ea"/>
                <a:cs typeface="+mn-cs"/>
              </a:rPr>
              <a:t>Climate</a:t>
            </a:r>
            <a:r>
              <a:rPr lang="x-none" sz="1200" kern="1200" noProof="0" dirty="0" smtClean="0">
                <a:solidFill>
                  <a:schemeClr val="tx1"/>
                </a:solidFill>
                <a:effectLst/>
                <a:latin typeface="+mn-lt"/>
                <a:ea typeface="+mn-ea"/>
                <a:cs typeface="+mn-cs"/>
              </a:rPr>
              <a:t> </a:t>
            </a:r>
            <a:r>
              <a:rPr lang="x-none" sz="1200" kern="1200" noProof="0" dirty="0" err="1" smtClean="0">
                <a:solidFill>
                  <a:schemeClr val="tx1"/>
                </a:solidFill>
                <a:effectLst/>
                <a:latin typeface="+mn-lt"/>
                <a:ea typeface="+mn-ea"/>
                <a:cs typeface="+mn-cs"/>
              </a:rPr>
              <a:t>Hub</a:t>
            </a:r>
            <a:r>
              <a:rPr lang="x-none" sz="1200" kern="1200" noProof="0" dirty="0" smtClean="0">
                <a:solidFill>
                  <a:schemeClr val="tx1"/>
                </a:solidFill>
                <a:effectLst/>
                <a:latin typeface="+mn-lt"/>
                <a:ea typeface="+mn-ea"/>
                <a:cs typeface="+mn-cs"/>
              </a:rPr>
              <a:t>. Indique a los estudiantes que consulten las instrucciones de los datos de la página 2 del folleto y abra el </a:t>
            </a:r>
            <a:r>
              <a:rPr lang="x-none" sz="1200" kern="1200" noProof="0" dirty="0" err="1" smtClean="0">
                <a:solidFill>
                  <a:schemeClr val="tx1"/>
                </a:solidFill>
                <a:effectLst/>
                <a:latin typeface="+mn-lt"/>
                <a:ea typeface="+mn-ea"/>
                <a:cs typeface="+mn-cs"/>
              </a:rPr>
              <a:t>URL</a:t>
            </a:r>
            <a:r>
              <a:rPr lang="x-none" sz="1200" kern="1200" noProof="0" dirty="0" smtClean="0">
                <a:solidFill>
                  <a:schemeClr val="tx1"/>
                </a:solidFill>
                <a:effectLst/>
                <a:latin typeface="+mn-lt"/>
                <a:ea typeface="+mn-ea"/>
                <a:cs typeface="+mn-cs"/>
              </a:rPr>
              <a:t>. Puede ser útil mostrar el mapa y ofrecer un tutorial.</a:t>
            </a:r>
            <a:r>
              <a:rPr lang="x-none" noProof="0" dirty="0" smtClean="0">
                <a:effectLst/>
              </a:rPr>
              <a:t> </a:t>
            </a:r>
            <a:endParaRPr lang="x-none" noProof="0" dirty="0">
              <a:effectLst/>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15</a:t>
            </a:fld>
            <a:endParaRPr/>
          </a:p>
        </p:txBody>
      </p:sp>
    </p:spTree>
    <p:extLst>
      <p:ext uri="{BB962C8B-B14F-4D97-AF65-F5344CB8AC3E}">
        <p14:creationId xmlns="" xmlns:p14="http://schemas.microsoft.com/office/powerpoint/2010/main" val="1762802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950" noProof="0" dirty="0" smtClean="0"/>
              <a:t>I</a:t>
            </a:r>
            <a:r>
              <a:rPr lang="x-none" sz="950" kern="1200" noProof="0" dirty="0" smtClean="0">
                <a:solidFill>
                  <a:schemeClr val="tx1"/>
                </a:solidFill>
                <a:effectLst/>
                <a:latin typeface="+mn-lt"/>
                <a:ea typeface="+mn-ea"/>
                <a:cs typeface="+mn-cs"/>
              </a:rPr>
              <a:t>ndique a los estudiantes que ubiquen y registren los datos de las temperaturas para su condado en la tabla 2 de la página 3 del folleto.</a:t>
            </a:r>
            <a:r>
              <a:rPr lang="x-none" sz="950" noProof="0"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950" noProof="0" dirty="0" smtClean="0">
                <a:effectLst/>
              </a:rPr>
              <a:t>-</a:t>
            </a:r>
            <a:r>
              <a:rPr lang="x-none" sz="950" kern="1200" noProof="0" dirty="0" smtClean="0">
                <a:solidFill>
                  <a:schemeClr val="tx1"/>
                </a:solidFill>
                <a:effectLst/>
                <a:latin typeface="+mn-lt"/>
                <a:ea typeface="+mn-ea"/>
                <a:cs typeface="+mn-cs"/>
              </a:rPr>
              <a:t>Usa los botones de ampliación y encuadre a la izquierda para acercarte a tu estado.</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950" noProof="0" dirty="0" smtClean="0"/>
              <a:t>-</a:t>
            </a:r>
            <a:r>
              <a:rPr lang="x-none" sz="950" kern="1200" noProof="0" dirty="0" smtClean="0">
                <a:solidFill>
                  <a:schemeClr val="tx1"/>
                </a:solidFill>
                <a:effectLst/>
                <a:latin typeface="+mn-lt"/>
                <a:ea typeface="+mn-ea"/>
                <a:cs typeface="+mn-cs"/>
              </a:rPr>
              <a:t>Ubica tu condado y haz clic en él.</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950" noProof="0" dirty="0" smtClean="0"/>
              <a:t>-</a:t>
            </a:r>
            <a:r>
              <a:rPr lang="x-none" sz="950" kern="1200" noProof="0" dirty="0" smtClean="0">
                <a:solidFill>
                  <a:schemeClr val="tx1"/>
                </a:solidFill>
                <a:effectLst/>
                <a:latin typeface="+mn-lt"/>
                <a:ea typeface="+mn-ea"/>
                <a:cs typeface="+mn-cs"/>
              </a:rPr>
              <a:t>Aparecerá un recuadro de datos con una barra de desplazamiento. Verifica que hayas hecho clic en el condado correcto, leyendo el nombre del condado en el recuadro de datos.</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950" noProof="0" dirty="0" smtClean="0"/>
              <a:t>-</a:t>
            </a:r>
            <a:r>
              <a:rPr lang="x-none" sz="950" kern="1200" noProof="0" dirty="0" smtClean="0">
                <a:solidFill>
                  <a:schemeClr val="tx1"/>
                </a:solidFill>
                <a:effectLst/>
                <a:latin typeface="+mn-lt"/>
                <a:ea typeface="+mn-ea"/>
                <a:cs typeface="+mn-cs"/>
              </a:rPr>
              <a:t>En la tabla 2 de la página 3 del folleto, registra los siguientes datos de la temperatura máxima media histórica (1971-2000) en °C: máx. anual, máx. en invierno, máx. en primavera, máx. en verano y máx. en otoño. Estos datos de temperatura máxima media estacional derivan a los datos de </a:t>
            </a:r>
            <a:r>
              <a:rPr lang="x-none" sz="950" kern="1200" noProof="0" dirty="0" err="1" smtClean="0">
                <a:solidFill>
                  <a:schemeClr val="tx1"/>
                </a:solidFill>
                <a:effectLst/>
                <a:latin typeface="+mn-lt"/>
                <a:ea typeface="+mn-ea"/>
                <a:cs typeface="+mn-cs"/>
              </a:rPr>
              <a:t>PRISM</a:t>
            </a:r>
            <a:r>
              <a:rPr lang="x-none" sz="950" kern="1200" noProof="0" dirty="0" smtClean="0">
                <a:solidFill>
                  <a:schemeClr val="tx1"/>
                </a:solidFill>
                <a:effectLst/>
                <a:latin typeface="+mn-lt"/>
                <a:ea typeface="+mn-ea"/>
                <a:cs typeface="+mn-cs"/>
              </a:rPr>
              <a:t>, adaptados (o generalizados) a nivel de condado y representan la temperatura máxima media estacional promedio para el condado.</a:t>
            </a:r>
            <a:r>
              <a:rPr lang="x-none" sz="950" noProof="0"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950" noProof="0" dirty="0" smtClean="0"/>
              <a:t>-</a:t>
            </a:r>
            <a:r>
              <a:rPr lang="x-none" sz="950" kern="1200" noProof="0" dirty="0" smtClean="0">
                <a:solidFill>
                  <a:schemeClr val="tx1"/>
                </a:solidFill>
                <a:effectLst/>
                <a:latin typeface="+mn-lt"/>
                <a:ea typeface="+mn-ea"/>
                <a:cs typeface="+mn-cs"/>
              </a:rPr>
              <a:t>Además de los valores históricos, este mapa muestra las predicciones de temperaturas estacionales y anuales promedio para el futuro, 2040-2069. Estos valores derivan de los datos estadísticamente adaptados del </a:t>
            </a:r>
            <a:r>
              <a:rPr lang="x-none" sz="950" kern="1200" noProof="0" dirty="0" err="1" smtClean="0">
                <a:solidFill>
                  <a:schemeClr val="tx1"/>
                </a:solidFill>
                <a:effectLst/>
                <a:latin typeface="+mn-lt"/>
                <a:ea typeface="+mn-ea"/>
                <a:cs typeface="+mn-cs"/>
              </a:rPr>
              <a:t>Multivariate</a:t>
            </a:r>
            <a:r>
              <a:rPr lang="x-none" sz="950" kern="1200" noProof="0" dirty="0" smtClean="0">
                <a:solidFill>
                  <a:schemeClr val="tx1"/>
                </a:solidFill>
                <a:effectLst/>
                <a:latin typeface="+mn-lt"/>
                <a:ea typeface="+mn-ea"/>
                <a:cs typeface="+mn-cs"/>
              </a:rPr>
              <a:t> </a:t>
            </a:r>
            <a:r>
              <a:rPr lang="x-none" sz="950" kern="1200" noProof="0" dirty="0" err="1" smtClean="0">
                <a:solidFill>
                  <a:schemeClr val="tx1"/>
                </a:solidFill>
                <a:effectLst/>
                <a:latin typeface="+mn-lt"/>
                <a:ea typeface="+mn-ea"/>
                <a:cs typeface="+mn-cs"/>
              </a:rPr>
              <a:t>Adaptive</a:t>
            </a:r>
            <a:r>
              <a:rPr lang="x-none" sz="950" kern="1200" noProof="0" dirty="0" smtClean="0">
                <a:solidFill>
                  <a:schemeClr val="tx1"/>
                </a:solidFill>
                <a:effectLst/>
                <a:latin typeface="+mn-lt"/>
                <a:ea typeface="+mn-ea"/>
                <a:cs typeface="+mn-cs"/>
              </a:rPr>
              <a:t> </a:t>
            </a:r>
            <a:r>
              <a:rPr lang="x-none" sz="950" kern="1200" noProof="0" dirty="0" err="1" smtClean="0">
                <a:solidFill>
                  <a:schemeClr val="tx1"/>
                </a:solidFill>
                <a:effectLst/>
                <a:latin typeface="+mn-lt"/>
                <a:ea typeface="+mn-ea"/>
                <a:cs typeface="+mn-cs"/>
              </a:rPr>
              <a:t>Constructed</a:t>
            </a:r>
            <a:r>
              <a:rPr lang="x-none" sz="950" kern="1200" noProof="0" dirty="0" smtClean="0">
                <a:solidFill>
                  <a:schemeClr val="tx1"/>
                </a:solidFill>
                <a:effectLst/>
                <a:latin typeface="+mn-lt"/>
                <a:ea typeface="+mn-ea"/>
                <a:cs typeface="+mn-cs"/>
              </a:rPr>
              <a:t> </a:t>
            </a:r>
            <a:r>
              <a:rPr lang="x-none" sz="950" kern="1200" noProof="0" dirty="0" err="1" smtClean="0">
                <a:solidFill>
                  <a:schemeClr val="tx1"/>
                </a:solidFill>
                <a:effectLst/>
                <a:latin typeface="+mn-lt"/>
                <a:ea typeface="+mn-ea"/>
                <a:cs typeface="+mn-cs"/>
              </a:rPr>
              <a:t>Analogs</a:t>
            </a:r>
            <a:r>
              <a:rPr lang="x-none" sz="950" kern="1200" noProof="0" dirty="0" smtClean="0">
                <a:solidFill>
                  <a:schemeClr val="tx1"/>
                </a:solidFill>
                <a:effectLst/>
                <a:latin typeface="+mn-lt"/>
                <a:ea typeface="+mn-ea"/>
                <a:cs typeface="+mn-cs"/>
              </a:rPr>
              <a:t> (MACA, </a:t>
            </a:r>
            <a:r>
              <a:rPr lang="x-none" sz="950" u="sng" kern="1200" noProof="0" dirty="0" smtClean="0">
                <a:solidFill>
                  <a:schemeClr val="tx1"/>
                </a:solidFill>
                <a:effectLst/>
                <a:latin typeface="+mn-lt"/>
                <a:ea typeface="+mn-ea"/>
                <a:cs typeface="+mn-cs"/>
                <a:hlinkClick r:id="rId3"/>
              </a:rPr>
              <a:t>http://maca.northwestknowledge.net/</a:t>
            </a:r>
            <a:r>
              <a:rPr lang="x-none" sz="950" kern="1200" noProof="0" dirty="0" smtClean="0">
                <a:solidFill>
                  <a:schemeClr val="tx1"/>
                </a:solidFill>
                <a:effectLst/>
                <a:latin typeface="+mn-lt"/>
                <a:ea typeface="+mn-ea"/>
                <a:cs typeface="+mn-cs"/>
              </a:rPr>
              <a:t>). Se basan en la media de los 20 modelos de circulación general del Proyecto de </a:t>
            </a:r>
            <a:r>
              <a:rPr lang="x-none" sz="950" kern="1200" noProof="0" dirty="0" err="1" smtClean="0">
                <a:solidFill>
                  <a:schemeClr val="tx1"/>
                </a:solidFill>
                <a:effectLst/>
                <a:latin typeface="+mn-lt"/>
                <a:ea typeface="+mn-ea"/>
                <a:cs typeface="+mn-cs"/>
              </a:rPr>
              <a:t>intercomparación</a:t>
            </a:r>
            <a:r>
              <a:rPr lang="x-none" sz="950" kern="1200" noProof="0" dirty="0" smtClean="0">
                <a:solidFill>
                  <a:schemeClr val="tx1"/>
                </a:solidFill>
                <a:effectLst/>
                <a:latin typeface="+mn-lt"/>
                <a:ea typeface="+mn-ea"/>
                <a:cs typeface="+mn-cs"/>
              </a:rPr>
              <a:t> de modelos acoplados (</a:t>
            </a:r>
            <a:r>
              <a:rPr lang="x-none" sz="950" kern="1200" noProof="0" dirty="0" err="1" smtClean="0">
                <a:solidFill>
                  <a:schemeClr val="tx1"/>
                </a:solidFill>
                <a:effectLst/>
                <a:latin typeface="+mn-lt"/>
                <a:ea typeface="+mn-ea"/>
                <a:cs typeface="+mn-cs"/>
              </a:rPr>
              <a:t>CMIP</a:t>
            </a:r>
            <a:r>
              <a:rPr lang="x-none" sz="950" kern="1200" noProof="0" dirty="0" smtClean="0">
                <a:solidFill>
                  <a:schemeClr val="tx1"/>
                </a:solidFill>
                <a:effectLst/>
                <a:latin typeface="+mn-lt"/>
                <a:ea typeface="+mn-ea"/>
                <a:cs typeface="+mn-cs"/>
              </a:rPr>
              <a:t>), Fase 5. Además de promediar los modelos, los valores medios se derivaron de las distintas estaciones para obtener un cambio estimado de las temperaturas adaptadas a nivel de condado para el período 2040-2069. Los datos pretenden ofrecer un estimado general de los amplios cambios estacionales de temperatura máxima promedio a escala de condado.</a:t>
            </a:r>
            <a:r>
              <a:rPr lang="x-none" sz="950" noProof="0"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950" noProof="0" dirty="0" smtClean="0"/>
              <a:t>-</a:t>
            </a:r>
            <a:r>
              <a:rPr lang="x-none" sz="950" kern="1200" noProof="0" dirty="0" smtClean="0">
                <a:solidFill>
                  <a:schemeClr val="tx1"/>
                </a:solidFill>
                <a:effectLst/>
                <a:latin typeface="+mn-lt"/>
                <a:ea typeface="+mn-ea"/>
                <a:cs typeface="+mn-cs"/>
              </a:rPr>
              <a:t>Desplázate hacia abajo a los datos pronosticados para tu condado. También en la tabla 2, registra los siguientes datos de la media pronosticada para el futuro (2040-2069) en °C: máx. anual, máx. en invierno, máx. en primavera, máx. en verano y máx. en otoño.</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950" noProof="0" dirty="0" smtClean="0"/>
              <a:t>-</a:t>
            </a:r>
            <a:r>
              <a:rPr lang="x-none" sz="950" kern="1200" noProof="0" dirty="0" smtClean="0">
                <a:solidFill>
                  <a:schemeClr val="tx1"/>
                </a:solidFill>
                <a:effectLst/>
                <a:latin typeface="+mn-lt"/>
                <a:ea typeface="+mn-ea"/>
                <a:cs typeface="+mn-cs"/>
              </a:rPr>
              <a:t>Ya que muchos estudiantes pueden estar desacostumbrados de pensar en la temperatura en grados Celsius, puede indicarles a los estudiantes que conviertan las temperaturas a Fahrenheit para su propio uso. Los estudiantes pueden convertir las temperaturas manualmente o usando una calculadora en Internet, como: </a:t>
            </a:r>
            <a:r>
              <a:rPr lang="x-none" sz="950" u="sng" kern="1200" noProof="0" dirty="0" smtClean="0">
                <a:solidFill>
                  <a:schemeClr val="tx1"/>
                </a:solidFill>
                <a:effectLst/>
                <a:latin typeface="+mn-lt"/>
                <a:ea typeface="+mn-ea"/>
                <a:cs typeface="+mn-cs"/>
                <a:hlinkClick r:id="rId4"/>
              </a:rPr>
              <a:t>http://www.onlineconversion.com/temperature.htm</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950" noProof="0" dirty="0" smtClean="0"/>
              <a:t>-</a:t>
            </a:r>
            <a:r>
              <a:rPr lang="x-none" sz="950" kern="1200" noProof="0" dirty="0" smtClean="0">
                <a:solidFill>
                  <a:schemeClr val="tx1"/>
                </a:solidFill>
                <a:effectLst/>
                <a:latin typeface="+mn-lt"/>
                <a:ea typeface="+mn-ea"/>
                <a:cs typeface="+mn-cs"/>
              </a:rPr>
              <a:t>Los estudiantes pueden notar que también se encuentra disponible un valor delta en el recuadro de datos. Delta (Δ) es una letra griega que se usa para denotar un cambio de cantidad en ciencias y matemáticas. En este caso, el valor delta corresponde a la temperatura futura menos la temperatura histórica, o el cambio de la temperatura media futura y anual (°C).</a:t>
            </a:r>
            <a:r>
              <a:rPr lang="x-none" sz="950" noProof="0" dirty="0" smtClean="0">
                <a:effectLst/>
              </a:rPr>
              <a:t> </a:t>
            </a:r>
            <a:endParaRPr lang="x-none" sz="950" noProof="0" dirty="0">
              <a:effectLst/>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16</a:t>
            </a:fld>
            <a:endParaRPr/>
          </a:p>
        </p:txBody>
      </p:sp>
    </p:spTree>
    <p:extLst>
      <p:ext uri="{BB962C8B-B14F-4D97-AF65-F5344CB8AC3E}">
        <p14:creationId xmlns="" xmlns:p14="http://schemas.microsoft.com/office/powerpoint/2010/main" val="3475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1200" kern="1200" noProof="0" dirty="0" smtClean="0">
                <a:solidFill>
                  <a:schemeClr val="tx1"/>
                </a:solidFill>
                <a:effectLst/>
                <a:latin typeface="+mn-lt"/>
                <a:ea typeface="+mn-ea"/>
                <a:cs typeface="+mn-cs"/>
              </a:rPr>
              <a:t>Los científicos de todo el mundo recogen vastas cantidades de datos todos los días. Sin embargo, al público en general con frecuencia le llega muy poco o nada de la información que los científicos han reunido. Existe una brecha en la comunicación de la información científica para los no científicos.</a:t>
            </a:r>
            <a:r>
              <a:rPr lang="x-none" noProof="0" dirty="0" smtClean="0">
                <a:effectLst/>
              </a:rPr>
              <a:t> </a:t>
            </a:r>
            <a:endParaRPr lang="x-none" noProof="0" dirty="0">
              <a:effectLst/>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2</a:t>
            </a:fld>
            <a:endParaRPr/>
          </a:p>
        </p:txBody>
      </p:sp>
    </p:spTree>
    <p:extLst>
      <p:ext uri="{BB962C8B-B14F-4D97-AF65-F5344CB8AC3E}">
        <p14:creationId xmlns="" xmlns:p14="http://schemas.microsoft.com/office/powerpoint/2010/main" val="204303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1200" kern="1200" noProof="0" dirty="0" smtClean="0">
                <a:solidFill>
                  <a:schemeClr val="tx1"/>
                </a:solidFill>
                <a:effectLst/>
                <a:latin typeface="+mn-lt"/>
                <a:ea typeface="+mn-ea"/>
                <a:cs typeface="+mn-cs"/>
              </a:rPr>
              <a:t>Los estudiantes estarán creando un proyecto de Data </a:t>
            </a:r>
            <a:r>
              <a:rPr lang="x-none" sz="1200" kern="1200" noProof="0" dirty="0" err="1" smtClean="0">
                <a:solidFill>
                  <a:schemeClr val="tx1"/>
                </a:solidFill>
                <a:effectLst/>
                <a:latin typeface="+mn-lt"/>
                <a:ea typeface="+mn-ea"/>
                <a:cs typeface="+mn-cs"/>
              </a:rPr>
              <a:t>Jam</a:t>
            </a:r>
            <a:r>
              <a:rPr lang="x-none" sz="1200" kern="1200" noProof="0" dirty="0" smtClean="0">
                <a:solidFill>
                  <a:schemeClr val="tx1"/>
                </a:solidFill>
                <a:effectLst/>
                <a:latin typeface="+mn-lt"/>
                <a:ea typeface="+mn-ea"/>
                <a:cs typeface="+mn-cs"/>
              </a:rPr>
              <a:t> (análisis creativo de datos) climático en los siguientes dos días. La meta consiste en diseñar un proyecto creativo y una presentación que explique los datos locales de precipitaciones y temperatura a un público no familiarizado con esta información.</a:t>
            </a:r>
            <a:r>
              <a:rPr lang="x-none" noProof="0" dirty="0" smtClean="0">
                <a:effectLst/>
              </a:rPr>
              <a:t> </a:t>
            </a:r>
            <a:endParaRPr lang="x-none" noProof="0" dirty="0">
              <a:effectLst/>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3</a:t>
            </a:fld>
            <a:endParaRPr/>
          </a:p>
        </p:txBody>
      </p:sp>
    </p:spTree>
    <p:extLst>
      <p:ext uri="{BB962C8B-B14F-4D97-AF65-F5344CB8AC3E}">
        <p14:creationId xmlns="" xmlns:p14="http://schemas.microsoft.com/office/powerpoint/2010/main" val="326281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1200" kern="1200" noProof="0" dirty="0" smtClean="0">
                <a:solidFill>
                  <a:schemeClr val="tx1"/>
                </a:solidFill>
                <a:effectLst/>
                <a:latin typeface="+mn-lt"/>
                <a:ea typeface="+mn-ea"/>
                <a:cs typeface="+mn-cs"/>
              </a:rPr>
              <a:t>A continuación, un ejemplo de una manera efectiva para comunicar datos. Esta infografía es interesante y fácil de entender porque coloca los datos en un contexto con el que mucha gente en los Estados Unidos continentales se puede identificar. Algunos pueden considerar que simplemente señalar que los jugadores de la </a:t>
            </a:r>
            <a:r>
              <a:rPr lang="x-none" sz="1200" kern="1200" noProof="0" dirty="0" err="1" smtClean="0">
                <a:solidFill>
                  <a:schemeClr val="tx1"/>
                </a:solidFill>
                <a:effectLst/>
                <a:latin typeface="+mn-lt"/>
                <a:ea typeface="+mn-ea"/>
                <a:cs typeface="+mn-cs"/>
              </a:rPr>
              <a:t>MLB</a:t>
            </a:r>
            <a:r>
              <a:rPr lang="x-none" sz="1200" kern="1200" noProof="0" dirty="0" smtClean="0">
                <a:solidFill>
                  <a:schemeClr val="tx1"/>
                </a:solidFill>
                <a:effectLst/>
                <a:latin typeface="+mn-lt"/>
                <a:ea typeface="+mn-ea"/>
                <a:cs typeface="+mn-cs"/>
              </a:rPr>
              <a:t> corrieron un total de 2004 km en 2006 es una estadística seca. Sin embargo, trazar a escala un diamante de béisbol para representar los 2004 km y sobreponerlo sobre un mapa de los Estados Unidos continentales puede ayudar a la gente a entender cuán grande es la distancia e inspirarlos a interesarse en la estadísticas.</a:t>
            </a:r>
            <a:r>
              <a:rPr lang="x-none" noProof="0" dirty="0" smtClean="0">
                <a:effectLst/>
              </a:rPr>
              <a:t> </a:t>
            </a:r>
            <a:endParaRPr lang="x-none" noProof="0" dirty="0">
              <a:effectLst/>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4</a:t>
            </a:fld>
            <a:endParaRPr/>
          </a:p>
        </p:txBody>
      </p:sp>
    </p:spTree>
    <p:extLst>
      <p:ext uri="{BB962C8B-B14F-4D97-AF65-F5344CB8AC3E}">
        <p14:creationId xmlns="" xmlns:p14="http://schemas.microsoft.com/office/powerpoint/2010/main" val="259602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1200" kern="1200" noProof="0" dirty="0" smtClean="0">
                <a:solidFill>
                  <a:schemeClr val="tx1"/>
                </a:solidFill>
                <a:effectLst/>
                <a:latin typeface="+mn-lt"/>
                <a:ea typeface="+mn-ea"/>
                <a:cs typeface="+mn-cs"/>
              </a:rPr>
              <a:t>Este es un ejemplo del uso de la música para comunicar datos. Un estudiante de la Universidad de Minnesota, Daniel Crawford, creó una canción para representar el aumento de temperaturas promedio globales desde 1880. Estaba buscando un método para comunicar los datos científicos de una manera que fuera más atractiva para un público no científico y para “personas que entenderían mejor [una canción] que los mapas, gráficas y números</a:t>
            </a:r>
            <a:r>
              <a:rPr lang="x-none" sz="1200" kern="1200" dirty="0" smtClean="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5</a:t>
            </a:fld>
            <a:endParaRPr/>
          </a:p>
        </p:txBody>
      </p:sp>
    </p:spTree>
    <p:extLst>
      <p:ext uri="{BB962C8B-B14F-4D97-AF65-F5344CB8AC3E}">
        <p14:creationId xmlns="" xmlns:p14="http://schemas.microsoft.com/office/powerpoint/2010/main" val="244357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1200" kern="1200" noProof="0" dirty="0" smtClean="0">
                <a:solidFill>
                  <a:schemeClr val="tx1"/>
                </a:solidFill>
                <a:effectLst/>
                <a:latin typeface="+mn-lt"/>
                <a:ea typeface="+mn-ea"/>
                <a:cs typeface="+mn-cs"/>
              </a:rPr>
              <a:t>A continuación, un ejemplo de una estudiante que usa la pintura para comunicar datos. Se representaron a escala las manchas de pintura de diferentes colores para reflejar las cantidades de radiación solar, temperatura de la tierra, temperatura del aire y precipitaciones durante varios períodos de 4 años en Las Cruces, Nuevo México.</a:t>
            </a:r>
            <a:r>
              <a:rPr lang="x-none" noProof="0" dirty="0" smtClean="0">
                <a:effectLst/>
              </a:rPr>
              <a:t> </a:t>
            </a:r>
            <a:endParaRPr lang="x-none" noProof="0" dirty="0">
              <a:effectLst/>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6</a:t>
            </a:fld>
            <a:endParaRPr/>
          </a:p>
        </p:txBody>
      </p:sp>
    </p:spTree>
    <p:extLst>
      <p:ext uri="{BB962C8B-B14F-4D97-AF65-F5344CB8AC3E}">
        <p14:creationId xmlns="" xmlns:p14="http://schemas.microsoft.com/office/powerpoint/2010/main" val="210107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1200" kern="1200" noProof="0" dirty="0" smtClean="0">
                <a:solidFill>
                  <a:schemeClr val="tx1"/>
                </a:solidFill>
                <a:effectLst/>
                <a:latin typeface="+mn-lt"/>
                <a:ea typeface="+mn-ea"/>
                <a:cs typeface="+mn-cs"/>
              </a:rPr>
              <a:t>A continuación, un ejemplo de una estudiante que usa la danza para comunicar datos. La altura del pie de la estudiante representa a escala la cantidad de precipitación recibida cada año en Las Cruces, Nuevo México. La cinta atada a su pie ayuda a visualizar las diferencias cada año.</a:t>
            </a:r>
            <a:r>
              <a:rPr lang="x-none" noProof="0" dirty="0" smtClean="0">
                <a:effectLst/>
              </a:rPr>
              <a:t> </a:t>
            </a:r>
            <a:endParaRPr lang="x-none" noProof="0" dirty="0">
              <a:effectLst/>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7</a:t>
            </a:fld>
            <a:endParaRPr/>
          </a:p>
        </p:txBody>
      </p:sp>
    </p:spTree>
    <p:extLst>
      <p:ext uri="{BB962C8B-B14F-4D97-AF65-F5344CB8AC3E}">
        <p14:creationId xmlns="" xmlns:p14="http://schemas.microsoft.com/office/powerpoint/2010/main" val="266824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sz="1150" kern="1200" noProof="0" dirty="0" smtClean="0">
                <a:solidFill>
                  <a:schemeClr val="tx1"/>
                </a:solidFill>
                <a:effectLst/>
                <a:latin typeface="+mn-lt"/>
                <a:ea typeface="+mn-ea"/>
                <a:cs typeface="+mn-cs"/>
              </a:rPr>
              <a:t>Los estudiantes</a:t>
            </a:r>
            <a:r>
              <a:rPr lang="x-none" sz="1150" kern="1200" baseline="0" noProof="0" dirty="0" smtClean="0">
                <a:solidFill>
                  <a:schemeClr val="tx1"/>
                </a:solidFill>
                <a:effectLst/>
                <a:latin typeface="+mn-lt"/>
                <a:ea typeface="+mn-ea"/>
                <a:cs typeface="+mn-cs"/>
              </a:rPr>
              <a:t> </a:t>
            </a:r>
            <a:r>
              <a:rPr lang="x-none" sz="1150" kern="1200" noProof="0" dirty="0" smtClean="0">
                <a:solidFill>
                  <a:schemeClr val="tx1"/>
                </a:solidFill>
                <a:effectLst/>
                <a:latin typeface="+mn-lt"/>
                <a:ea typeface="+mn-ea"/>
                <a:cs typeface="+mn-cs"/>
              </a:rPr>
              <a:t>pueden trabajar individualmente o en equipos de hasta tres estudiantes. No se recomienda trabajar con grupos más grandes en este proyecto debido a las dificultades de asegurarse que todos los miembros del grupo estén igualmente involucrados. Los estudiantes deben desarrollar un proyecto muy creativo para representar los datos y que sea atractivo para un público no científico. El proyecto no debe ser una gráfica o tabla. Instruya a los estudiantes para que usen su imaginación para diseñar un proyecto que capte la atención y que sea atractivo. Los productos de ejemplo pueden incluir canciones, demostraciones, poemas, cuentos de niños, anuncios de noticias, modelos físicos, infografías y escenificaciones. Las representaciones de las tendencias de los datos deben hacerse a escala y con precisión.</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150" kern="1200" noProof="0" dirty="0" smtClean="0">
                <a:solidFill>
                  <a:schemeClr val="tx1"/>
                </a:solidFill>
                <a:effectLst/>
                <a:latin typeface="+mn-lt"/>
                <a:ea typeface="+mn-ea"/>
                <a:cs typeface="+mn-cs"/>
              </a:rPr>
              <a:t>-Enfatice</a:t>
            </a:r>
            <a:r>
              <a:rPr lang="x-none" sz="1150" kern="1200" baseline="0" noProof="0" dirty="0" smtClean="0">
                <a:solidFill>
                  <a:schemeClr val="tx1"/>
                </a:solidFill>
                <a:effectLst/>
                <a:latin typeface="+mn-lt"/>
                <a:ea typeface="+mn-ea"/>
                <a:cs typeface="+mn-cs"/>
              </a:rPr>
              <a:t> </a:t>
            </a:r>
            <a:r>
              <a:rPr lang="x-none" sz="1150" kern="1200" noProof="0" dirty="0" smtClean="0">
                <a:solidFill>
                  <a:schemeClr val="tx1"/>
                </a:solidFill>
                <a:effectLst/>
                <a:latin typeface="+mn-lt"/>
                <a:ea typeface="+mn-ea"/>
                <a:cs typeface="+mn-cs"/>
              </a:rPr>
              <a:t>que los estudiantes deberían representar una o varias tendencias de los datos, en lugar de usar los datos directamente en sus proyectos. Por ejemplo, la cantidad de precipitación anual podría representarse en un modelo físico con gotas de lluvia recortadas en cartón que representen 100 mm de agua en vez de indicar simplemente que el condado ha recibido 278.8 </a:t>
            </a:r>
            <a:r>
              <a:rPr lang="x-none" sz="1150" kern="1200" noProof="0" dirty="0" err="1" smtClean="0">
                <a:solidFill>
                  <a:schemeClr val="tx1"/>
                </a:solidFill>
                <a:effectLst/>
                <a:latin typeface="+mn-lt"/>
                <a:ea typeface="+mn-ea"/>
                <a:cs typeface="+mn-cs"/>
              </a:rPr>
              <a:t>mm.</a:t>
            </a:r>
            <a:r>
              <a:rPr lang="x-none" sz="1150" kern="1200" noProof="0" dirty="0" smtClean="0">
                <a:solidFill>
                  <a:schemeClr val="tx1"/>
                </a:solidFill>
                <a:effectLst/>
                <a:latin typeface="+mn-lt"/>
                <a:ea typeface="+mn-ea"/>
                <a:cs typeface="+mn-cs"/>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150" kern="1200" noProof="0" dirty="0" smtClean="0">
                <a:solidFill>
                  <a:schemeClr val="tx1"/>
                </a:solidFill>
                <a:effectLst/>
                <a:latin typeface="+mn-lt"/>
                <a:ea typeface="+mn-ea"/>
                <a:cs typeface="+mn-cs"/>
              </a:rPr>
              <a:t>-Para asegurarse de que los estudiantes entiendan la palabra </a:t>
            </a:r>
            <a:r>
              <a:rPr lang="x-none" sz="1150" u="sng" kern="1200" noProof="0" dirty="0" smtClean="0">
                <a:solidFill>
                  <a:schemeClr val="tx1"/>
                </a:solidFill>
                <a:effectLst/>
                <a:latin typeface="+mn-lt"/>
                <a:ea typeface="+mn-ea"/>
                <a:cs typeface="+mn-cs"/>
              </a:rPr>
              <a:t>tendencia</a:t>
            </a:r>
            <a:r>
              <a:rPr lang="x-none" sz="1150" kern="1200" noProof="0" dirty="0" smtClean="0">
                <a:solidFill>
                  <a:schemeClr val="tx1"/>
                </a:solidFill>
                <a:effectLst/>
                <a:latin typeface="+mn-lt"/>
                <a:ea typeface="+mn-ea"/>
                <a:cs typeface="+mn-cs"/>
              </a:rPr>
              <a:t>, pídale a un voluntario que la defina [respuesta: la dirección general hacia la que algo está cambiando. Por ejemplo, en el futuro, se ha predicho que nuestro condado recibirá una menor precipitación total anual que la que históricamente ha recibido]. </a:t>
            </a:r>
          </a:p>
          <a:p>
            <a:pPr marL="0" marR="0" lvl="2" indent="0" algn="l" defTabSz="457200" rtl="0" eaLnBrk="1" fontAlgn="auto" latinLnBrk="0" hangingPunct="1">
              <a:lnSpc>
                <a:spcPct val="100000"/>
              </a:lnSpc>
              <a:spcBef>
                <a:spcPts val="0"/>
              </a:spcBef>
              <a:spcAft>
                <a:spcPts val="0"/>
              </a:spcAft>
              <a:buClrTx/>
              <a:buSzTx/>
              <a:buFontTx/>
              <a:buNone/>
              <a:tabLst/>
              <a:defRPr/>
            </a:pPr>
            <a:r>
              <a:rPr lang="x-none" sz="1150" kern="1200" noProof="0" dirty="0" smtClean="0">
                <a:solidFill>
                  <a:schemeClr val="tx1"/>
                </a:solidFill>
                <a:effectLst/>
                <a:latin typeface="+mn-lt"/>
                <a:ea typeface="+mn-ea"/>
                <a:cs typeface="+mn-cs"/>
              </a:rPr>
              <a:t>Los estudiantes</a:t>
            </a:r>
            <a:r>
              <a:rPr lang="x-none" sz="1150" kern="1200" baseline="0" noProof="0" dirty="0" smtClean="0">
                <a:solidFill>
                  <a:schemeClr val="tx1"/>
                </a:solidFill>
                <a:effectLst/>
                <a:latin typeface="+mn-lt"/>
                <a:ea typeface="+mn-ea"/>
                <a:cs typeface="+mn-cs"/>
              </a:rPr>
              <a:t> </a:t>
            </a:r>
            <a:r>
              <a:rPr lang="x-none" sz="1150" kern="1200" noProof="0" dirty="0" smtClean="0">
                <a:solidFill>
                  <a:schemeClr val="tx1"/>
                </a:solidFill>
                <a:effectLst/>
                <a:latin typeface="+mn-lt"/>
                <a:ea typeface="+mn-ea"/>
                <a:cs typeface="+mn-cs"/>
              </a:rPr>
              <a:t>pueden ir más allá de los datos y empezar a examinar las implicaciones; sin embargo, sus proyectos también deben incluir las representaciones de las tendencias de datos. Por ejemplo, un estudiante podría escribir una canción de rap que incluya una hipótesis sobre cómo el aumento de las temperaturas en su condado podría llevar a aumentar la evapotranspiración, pero deben incorporar también una descripción clara, precisa y representada a escala de la tendencia de los datos.</a:t>
            </a:r>
            <a:r>
              <a:rPr lang="x-none" sz="1150" noProof="0" dirty="0" smtClean="0">
                <a:effectLst/>
              </a:rPr>
              <a:t> </a:t>
            </a:r>
          </a:p>
          <a:p>
            <a:endParaRPr lang="en-US" sz="1000" dirty="0"/>
          </a:p>
        </p:txBody>
      </p:sp>
      <p:sp>
        <p:nvSpPr>
          <p:cNvPr id="4" name="Slide Number Placeholder 3"/>
          <p:cNvSpPr>
            <a:spLocks noGrp="1"/>
          </p:cNvSpPr>
          <p:nvPr>
            <p:ph type="sldNum" sz="quarter" idx="10"/>
          </p:nvPr>
        </p:nvSpPr>
        <p:spPr/>
        <p:txBody>
          <a:bodyPr/>
          <a:lstStyle/>
          <a:p>
            <a:pPr rtl="0"/>
            <a:fld id="{30D77BCF-8A58-4D4A-974C-83AD2617F252}" type="slidenum">
              <a:rPr/>
              <a:pPr rtl="0"/>
              <a:t>8</a:t>
            </a:fld>
            <a:endParaRPr/>
          </a:p>
        </p:txBody>
      </p:sp>
    </p:spTree>
    <p:extLst>
      <p:ext uri="{BB962C8B-B14F-4D97-AF65-F5344CB8AC3E}">
        <p14:creationId xmlns="" xmlns:p14="http://schemas.microsoft.com/office/powerpoint/2010/main" val="196968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noProof="0" dirty="0" smtClean="0"/>
              <a:t>Indique a los </a:t>
            </a:r>
            <a:r>
              <a:rPr lang="x-none" sz="1200" kern="1200" noProof="0" dirty="0" smtClean="0">
                <a:solidFill>
                  <a:schemeClr val="tx1"/>
                </a:solidFill>
                <a:effectLst/>
                <a:latin typeface="+mn-lt"/>
                <a:ea typeface="+mn-ea"/>
                <a:cs typeface="+mn-cs"/>
              </a:rPr>
              <a:t>estudiantes que consulten la parte superior de la página 1 de su folleto. Un buen proyecto de Data </a:t>
            </a:r>
            <a:r>
              <a:rPr lang="x-none" sz="1200" kern="1200" noProof="0" dirty="0" err="1" smtClean="0">
                <a:solidFill>
                  <a:schemeClr val="tx1"/>
                </a:solidFill>
                <a:effectLst/>
                <a:latin typeface="+mn-lt"/>
                <a:ea typeface="+mn-ea"/>
                <a:cs typeface="+mn-cs"/>
              </a:rPr>
              <a:t>Jam</a:t>
            </a:r>
            <a:r>
              <a:rPr lang="x-none" sz="1200" kern="1200" noProof="0" dirty="0" smtClean="0">
                <a:solidFill>
                  <a:schemeClr val="tx1"/>
                </a:solidFill>
                <a:effectLst/>
                <a:latin typeface="+mn-lt"/>
                <a:ea typeface="+mn-ea"/>
                <a:cs typeface="+mn-cs"/>
              </a:rPr>
              <a:t> es claro en cuanto representa con precisión los datos de una manera que el público no científico pueda entenderlos. Los datos deben representarse a escala correctamente y se debe incluir una leyenda que explique cómo se representan los datos. El proyecto, además, debe ser creativo. Piensa en una manera imaginativa de captar la atención del público no científico. Finalmente, el proyecto debe ser conciso. Enfócate en una o dos tendencias importantes y explícalas bien.</a:t>
            </a:r>
            <a:r>
              <a:rPr lang="x-none" noProof="0" dirty="0" smtClean="0">
                <a:effectLst/>
              </a:rPr>
              <a:t> </a:t>
            </a:r>
            <a:endParaRPr lang="x-none" noProof="0" dirty="0">
              <a:effectLst/>
            </a:endParaRPr>
          </a:p>
        </p:txBody>
      </p:sp>
      <p:sp>
        <p:nvSpPr>
          <p:cNvPr id="4" name="Slide Number Placeholder 3"/>
          <p:cNvSpPr>
            <a:spLocks noGrp="1"/>
          </p:cNvSpPr>
          <p:nvPr>
            <p:ph type="sldNum" sz="quarter" idx="10"/>
          </p:nvPr>
        </p:nvSpPr>
        <p:spPr/>
        <p:txBody>
          <a:bodyPr/>
          <a:lstStyle/>
          <a:p>
            <a:pPr rtl="0"/>
            <a:fld id="{30D77BCF-8A58-4D4A-974C-83AD2617F252}" type="slidenum">
              <a:rPr/>
              <a:pPr rtl="0"/>
              <a:t>9</a:t>
            </a:fld>
            <a:endParaRPr/>
          </a:p>
        </p:txBody>
      </p:sp>
    </p:spTree>
    <p:extLst>
      <p:ext uri="{BB962C8B-B14F-4D97-AF65-F5344CB8AC3E}">
        <p14:creationId xmlns="" xmlns:p14="http://schemas.microsoft.com/office/powerpoint/2010/main" val="160557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A46DAE-301F-A540-A058-6F0914FE28A1}"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46DAE-301F-A540-A058-6F0914FE28A1}"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A46DAE-301F-A540-A058-6F0914FE28A1}" type="datetimeFigureOut">
              <a:rPr lang="en-US" smtClean="0"/>
              <a:pPr/>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A46DAE-301F-A540-A058-6F0914FE28A1}" type="datetimeFigureOut">
              <a:rPr lang="en-US" smtClean="0"/>
              <a:pPr/>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6DAE-301F-A540-A058-6F0914FE28A1}" type="datetimeFigureOut">
              <a:rPr lang="en-US" smtClean="0"/>
              <a:pPr/>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F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a:cs typeface="Perpetu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a:cs typeface="Perpetu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a:cs typeface="Perpetua"/>
              </a:defRPr>
            </a:lvl1pPr>
          </a:lstStyle>
          <a:p>
            <a:fld id="{18AE2C47-7BDD-4149-ABA4-13333A140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atial-web.nmsu.edu/flexviewers/PrecipitationByCoun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atial-web.nmsu.edu/flexviewers/MaxTempByCount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flipflopflyball.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vimeo.com/m/6912280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3276600"/>
          </a:xfrm>
        </p:spPr>
        <p:txBody>
          <a:bodyPr/>
          <a:lstStyle/>
          <a:p>
            <a:pPr rtl="0"/>
            <a:r>
              <a:rPr lang="x-none" sz="7000" dirty="0" smtClean="0"/>
              <a:t>Data Jam</a:t>
            </a:r>
            <a:r>
              <a:rPr lang="x-none" sz="7000" smtClean="0"/>
              <a:t/>
            </a:r>
            <a:br>
              <a:rPr lang="x-none" sz="7000" smtClean="0"/>
            </a:br>
            <a:r>
              <a:rPr lang="en-US" sz="7000" dirty="0" smtClean="0"/>
              <a:t>C</a:t>
            </a:r>
            <a:r>
              <a:rPr lang="x-none" sz="7000" smtClean="0"/>
              <a:t>limático</a:t>
            </a:r>
            <a:endParaRPr lang="x-none" sz="7000" dirty="0"/>
          </a:p>
        </p:txBody>
      </p:sp>
      <p:sp>
        <p:nvSpPr>
          <p:cNvPr id="3" name="Subtitle 2"/>
          <p:cNvSpPr>
            <a:spLocks noGrp="1"/>
          </p:cNvSpPr>
          <p:nvPr>
            <p:ph type="subTitle" idx="1"/>
          </p:nvPr>
        </p:nvSpPr>
        <p:spPr>
          <a:xfrm>
            <a:off x="685800" y="4191000"/>
            <a:ext cx="7772400" cy="2667000"/>
          </a:xfrm>
        </p:spPr>
        <p:txBody>
          <a:bodyPr>
            <a:noAutofit/>
          </a:bodyPr>
          <a:lstStyle/>
          <a:p>
            <a:pPr rtl="0">
              <a:lnSpc>
                <a:spcPct val="80000"/>
              </a:lnSpc>
            </a:pPr>
            <a:r>
              <a:rPr lang="x-none" sz="5200" dirty="0" smtClean="0">
                <a:solidFill>
                  <a:schemeClr val="accent6">
                    <a:lumMod val="50000"/>
                  </a:schemeClr>
                </a:solidFill>
              </a:rPr>
              <a:t>Southwest Regional </a:t>
            </a:r>
          </a:p>
          <a:p>
            <a:pPr rtl="0">
              <a:lnSpc>
                <a:spcPct val="80000"/>
              </a:lnSpc>
            </a:pPr>
            <a:r>
              <a:rPr lang="x-none" sz="5200" dirty="0" smtClean="0">
                <a:solidFill>
                  <a:schemeClr val="accent6">
                    <a:lumMod val="50000"/>
                  </a:schemeClr>
                </a:solidFill>
              </a:rPr>
              <a:t>Climate Hub</a:t>
            </a:r>
          </a:p>
          <a:p>
            <a:pPr rtl="0"/>
            <a:r>
              <a:rPr lang="x-none" sz="2000" dirty="0" smtClean="0">
                <a:solidFill>
                  <a:schemeClr val="accent6">
                    <a:lumMod val="50000"/>
                  </a:schemeClr>
                </a:solidFill>
              </a:rPr>
              <a:t>Desarrollado por el </a:t>
            </a:r>
          </a:p>
          <a:p>
            <a:pPr rtl="0"/>
            <a:r>
              <a:rPr lang="x-none" sz="2000" dirty="0" smtClean="0">
                <a:solidFill>
                  <a:schemeClr val="accent6">
                    <a:lumMod val="50000"/>
                  </a:schemeClr>
                </a:solidFill>
              </a:rPr>
              <a:t>Instituto Asombro para la educación científica (www.asombro.org)</a:t>
            </a:r>
            <a:endParaRPr lang="x-none" sz="2000" dirty="0"/>
          </a:p>
        </p:txBody>
      </p:sp>
    </p:spTree>
    <p:extLst>
      <p:ext uri="{BB962C8B-B14F-4D97-AF65-F5344CB8AC3E}">
        <p14:creationId xmlns="" xmlns:p14="http://schemas.microsoft.com/office/powerpoint/2010/main" val="1746617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dirty="0" err="1"/>
              <a:t>Cronograma</a:t>
            </a:r>
            <a:endParaRPr dirty="0"/>
          </a:p>
        </p:txBody>
      </p:sp>
      <p:sp>
        <p:nvSpPr>
          <p:cNvPr id="3" name="Content Placeholder 2"/>
          <p:cNvSpPr>
            <a:spLocks noGrp="1"/>
          </p:cNvSpPr>
          <p:nvPr>
            <p:ph idx="1"/>
          </p:nvPr>
        </p:nvSpPr>
        <p:spPr>
          <a:xfrm>
            <a:off x="457200" y="1524000"/>
            <a:ext cx="8229600" cy="4525963"/>
          </a:xfrm>
        </p:spPr>
        <p:txBody>
          <a:bodyPr/>
          <a:lstStyle/>
          <a:p>
            <a:pPr marL="346075" indent="-346075" rtl="0"/>
            <a:r>
              <a:rPr lang="x-none" dirty="0" smtClean="0"/>
              <a:t>Hoy: introducción al proyecto, empezar a examinar los datos</a:t>
            </a:r>
          </a:p>
          <a:p>
            <a:pPr marL="346075" indent="-346075"/>
            <a:endParaRPr lang="x-none" dirty="0" smtClean="0"/>
          </a:p>
          <a:p>
            <a:pPr marL="346075" indent="-346075" rtl="0"/>
            <a:r>
              <a:rPr lang="x-none" dirty="0" smtClean="0"/>
              <a:t>Próximos dos días: crear el proyecto y la presentación de </a:t>
            </a:r>
            <a:r>
              <a:rPr lang="x-none" b="1" dirty="0" smtClean="0"/>
              <a:t>5 minutos </a:t>
            </a:r>
            <a:r>
              <a:rPr lang="x-none" dirty="0" smtClean="0"/>
              <a:t>(como máximo)</a:t>
            </a:r>
          </a:p>
          <a:p>
            <a:pPr marL="346075" indent="-346075"/>
            <a:endParaRPr lang="x-none" dirty="0" smtClean="0"/>
          </a:p>
          <a:p>
            <a:pPr marL="346075" indent="-346075" rtl="0"/>
            <a:r>
              <a:rPr lang="x-none" dirty="0" smtClean="0"/>
              <a:t>Día 4: presentar el proyecto al grupo</a:t>
            </a:r>
          </a:p>
          <a:p>
            <a:endParaRPr lang="en-US" dirty="0"/>
          </a:p>
        </p:txBody>
      </p:sp>
    </p:spTree>
    <p:extLst>
      <p:ext uri="{BB962C8B-B14F-4D97-AF65-F5344CB8AC3E}">
        <p14:creationId xmlns="" xmlns:p14="http://schemas.microsoft.com/office/powerpoint/2010/main" val="336096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pPr rtl="0"/>
            <a:r>
              <a:rPr sz="4200" dirty="0" err="1"/>
              <a:t>Pasos</a:t>
            </a:r>
            <a:r>
              <a:rPr sz="4200" dirty="0"/>
              <a:t> </a:t>
            </a:r>
            <a:r>
              <a:rPr sz="4200" dirty="0" err="1"/>
              <a:t>sugeridos</a:t>
            </a:r>
            <a:endParaRPr sz="4200" dirty="0"/>
          </a:p>
        </p:txBody>
      </p:sp>
      <p:sp>
        <p:nvSpPr>
          <p:cNvPr id="3" name="Content Placeholder 2"/>
          <p:cNvSpPr>
            <a:spLocks noGrp="1"/>
          </p:cNvSpPr>
          <p:nvPr>
            <p:ph idx="1"/>
          </p:nvPr>
        </p:nvSpPr>
        <p:spPr>
          <a:xfrm>
            <a:off x="609600" y="1219200"/>
            <a:ext cx="8382000" cy="5486400"/>
          </a:xfrm>
        </p:spPr>
        <p:txBody>
          <a:bodyPr>
            <a:noAutofit/>
          </a:bodyPr>
          <a:lstStyle/>
          <a:p>
            <a:pPr lvl="0" rtl="0">
              <a:lnSpc>
                <a:spcPct val="110000"/>
              </a:lnSpc>
            </a:pPr>
            <a:r>
              <a:rPr lang="x-none" sz="2400" dirty="0" smtClean="0"/>
              <a:t>Decide si quieres trabajar solo o con otras personas.</a:t>
            </a:r>
          </a:p>
          <a:p>
            <a:pPr lvl="0" rtl="0">
              <a:lnSpc>
                <a:spcPct val="110000"/>
              </a:lnSpc>
            </a:pPr>
            <a:r>
              <a:rPr lang="x-none" sz="2400" dirty="0" smtClean="0"/>
              <a:t>Usa los mapas disponibles en Internet de precipitaciones y temperaturas para obtener los datos necesarios de tu condado.</a:t>
            </a:r>
          </a:p>
          <a:p>
            <a:pPr lvl="0" rtl="0">
              <a:lnSpc>
                <a:spcPct val="110000"/>
              </a:lnSpc>
            </a:pPr>
            <a:r>
              <a:rPr lang="x-none" sz="2400" dirty="0" smtClean="0"/>
              <a:t>Examina los datos de precipitaciones y temperatura.</a:t>
            </a:r>
          </a:p>
          <a:p>
            <a:pPr lvl="0" rtl="0">
              <a:lnSpc>
                <a:spcPct val="110000"/>
              </a:lnSpc>
            </a:pPr>
            <a:r>
              <a:rPr lang="x-none" sz="2400" dirty="0" smtClean="0"/>
              <a:t>Lee las Pautas de puntuación.</a:t>
            </a:r>
          </a:p>
          <a:p>
            <a:pPr lvl="0" rtl="0">
              <a:lnSpc>
                <a:spcPct val="110000"/>
              </a:lnSpc>
            </a:pPr>
            <a:r>
              <a:rPr lang="x-none" sz="2400" dirty="0" smtClean="0"/>
              <a:t>Haz una lluvia de ideas y llena con ideas la sección de notas.</a:t>
            </a:r>
          </a:p>
          <a:p>
            <a:pPr lvl="0" rtl="0">
              <a:lnSpc>
                <a:spcPct val="110000"/>
              </a:lnSpc>
            </a:pPr>
            <a:r>
              <a:rPr lang="x-none" sz="2400" dirty="0" smtClean="0"/>
              <a:t>Crea tu proyecto de Data </a:t>
            </a:r>
            <a:r>
              <a:rPr lang="x-none" sz="2400" dirty="0" err="1" smtClean="0"/>
              <a:t>Jam</a:t>
            </a:r>
            <a:r>
              <a:rPr lang="x-none" sz="2400" dirty="0" smtClean="0"/>
              <a:t> (infografía, etc.).</a:t>
            </a:r>
          </a:p>
          <a:p>
            <a:pPr lvl="0" rtl="0">
              <a:lnSpc>
                <a:spcPct val="110000"/>
              </a:lnSpc>
            </a:pPr>
            <a:r>
              <a:rPr lang="x-none" sz="2400" dirty="0" smtClean="0"/>
              <a:t>Llena el resumen del Data </a:t>
            </a:r>
            <a:r>
              <a:rPr lang="x-none" sz="2400" dirty="0" err="1" smtClean="0"/>
              <a:t>Jam</a:t>
            </a:r>
            <a:r>
              <a:rPr lang="x-none" sz="2400" dirty="0" smtClean="0"/>
              <a:t> climático.</a:t>
            </a:r>
          </a:p>
          <a:p>
            <a:pPr lvl="0" rtl="0">
              <a:lnSpc>
                <a:spcPct val="110000"/>
              </a:lnSpc>
            </a:pPr>
            <a:r>
              <a:rPr lang="x-none" sz="2400" dirty="0" smtClean="0"/>
              <a:t>Practica tu presentación.</a:t>
            </a:r>
            <a:endParaRPr lang="x-none" sz="2400" dirty="0"/>
          </a:p>
        </p:txBody>
      </p:sp>
    </p:spTree>
    <p:extLst>
      <p:ext uri="{BB962C8B-B14F-4D97-AF65-F5344CB8AC3E}">
        <p14:creationId xmlns="" xmlns:p14="http://schemas.microsoft.com/office/powerpoint/2010/main" val="3498449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981200"/>
            <a:ext cx="4097398" cy="4031873"/>
          </a:xfrm>
          <a:prstGeom prst="rect">
            <a:avLst/>
          </a:prstGeom>
          <a:noFill/>
        </p:spPr>
        <p:txBody>
          <a:bodyPr wrap="square" rtlCol="0">
            <a:spAutoFit/>
          </a:bodyPr>
          <a:lstStyle/>
          <a:p>
            <a:pPr marL="295275" indent="-295275" rtl="0">
              <a:buFont typeface="Arial"/>
              <a:buChar char="•"/>
            </a:pPr>
            <a:r>
              <a:rPr lang="x-none" sz="3200" dirty="0" smtClean="0">
                <a:latin typeface="Avenir Black"/>
                <a:cs typeface="Avenir Black"/>
              </a:rPr>
              <a:t>40 % por la presentación</a:t>
            </a:r>
          </a:p>
          <a:p>
            <a:pPr marL="285750" indent="-285750">
              <a:buFont typeface="Arial"/>
              <a:buChar char="•"/>
            </a:pPr>
            <a:endParaRPr lang="x-none" sz="3200" dirty="0" smtClean="0">
              <a:latin typeface="Avenir Black"/>
              <a:cs typeface="Avenir Black"/>
            </a:endParaRPr>
          </a:p>
          <a:p>
            <a:pPr marL="285750" indent="-285750" rtl="0">
              <a:buFont typeface="Arial"/>
              <a:buChar char="•"/>
            </a:pPr>
            <a:r>
              <a:rPr lang="x-none" sz="3200" dirty="0" smtClean="0">
                <a:latin typeface="Avenir Black"/>
                <a:cs typeface="Avenir Black"/>
              </a:rPr>
              <a:t>60 % por la creatividad para comunicar las tendencias de datos</a:t>
            </a:r>
            <a:endParaRPr lang="x-none" sz="3200" dirty="0">
              <a:latin typeface="Avenir Black"/>
              <a:cs typeface="Avenir Black"/>
            </a:endParaRPr>
          </a:p>
        </p:txBody>
      </p:sp>
      <p:sp>
        <p:nvSpPr>
          <p:cNvPr id="5" name="Title 1"/>
          <p:cNvSpPr>
            <a:spLocks noGrp="1"/>
          </p:cNvSpPr>
          <p:nvPr>
            <p:ph type="title"/>
          </p:nvPr>
        </p:nvSpPr>
        <p:spPr>
          <a:xfrm>
            <a:off x="152400" y="76200"/>
            <a:ext cx="8839200" cy="1143000"/>
          </a:xfrm>
        </p:spPr>
        <p:txBody>
          <a:bodyPr>
            <a:noAutofit/>
          </a:bodyPr>
          <a:lstStyle/>
          <a:p>
            <a:pPr rtl="0"/>
            <a:r>
              <a:rPr sz="4200" dirty="0" err="1"/>
              <a:t>Puntuación</a:t>
            </a:r>
            <a:endParaRPr sz="4200" dirty="0"/>
          </a:p>
        </p:txBody>
      </p:sp>
      <p:pic>
        <p:nvPicPr>
          <p:cNvPr id="6" name="Picture 5" descr="Screen Shot 2015-07-22 at 10.27.59 AM.png"/>
          <p:cNvPicPr>
            <a:picLocks noChangeAspect="1"/>
          </p:cNvPicPr>
          <p:nvPr/>
        </p:nvPicPr>
        <p:blipFill>
          <a:blip r:embed="rId3"/>
          <a:srcRect l="4822" t="4022" r="14643" b="6873"/>
          <a:stretch>
            <a:fillRect/>
          </a:stretch>
        </p:blipFill>
        <p:spPr>
          <a:xfrm>
            <a:off x="4724400" y="1447800"/>
            <a:ext cx="3352800" cy="4800600"/>
          </a:xfrm>
          <a:prstGeom prst="rect">
            <a:avLst/>
          </a:prstGeom>
        </p:spPr>
      </p:pic>
    </p:spTree>
    <p:extLst>
      <p:ext uri="{BB962C8B-B14F-4D97-AF65-F5344CB8AC3E}">
        <p14:creationId xmlns="" xmlns:p14="http://schemas.microsoft.com/office/powerpoint/2010/main" val="288488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dirty="0" err="1"/>
              <a:t>Mapa</a:t>
            </a:r>
            <a:r>
              <a:rPr dirty="0"/>
              <a:t> de </a:t>
            </a:r>
            <a:r>
              <a:rPr dirty="0" err="1"/>
              <a:t>precipitaciones</a:t>
            </a:r>
            <a:endParaRPr dirty="0"/>
          </a:p>
        </p:txBody>
      </p:sp>
      <p:sp>
        <p:nvSpPr>
          <p:cNvPr id="3" name="Content Placeholder 2"/>
          <p:cNvSpPr>
            <a:spLocks noGrp="1"/>
          </p:cNvSpPr>
          <p:nvPr>
            <p:ph idx="1"/>
          </p:nvPr>
        </p:nvSpPr>
        <p:spPr>
          <a:xfrm>
            <a:off x="457200" y="1417639"/>
            <a:ext cx="8229600" cy="1477962"/>
          </a:xfrm>
        </p:spPr>
        <p:txBody>
          <a:bodyPr/>
          <a:lstStyle/>
          <a:p>
            <a:pPr marL="0" indent="0" rtl="0">
              <a:buNone/>
            </a:pPr>
            <a:r>
              <a:rPr dirty="0">
                <a:hlinkClick r:id="rId3"/>
              </a:rPr>
              <a:t>http://spatial-web.nmsu.edu</a:t>
            </a:r>
            <a:r>
              <a:rPr dirty="0" smtClean="0">
                <a:hlinkClick r:id="rId3"/>
              </a:rPr>
              <a:t>/</a:t>
            </a:r>
            <a:r>
              <a:rPr lang="en-US" dirty="0" smtClean="0">
                <a:hlinkClick r:id="rId3"/>
              </a:rPr>
              <a:t/>
            </a:r>
            <a:br>
              <a:rPr lang="en-US" dirty="0" smtClean="0">
                <a:hlinkClick r:id="rId3"/>
              </a:rPr>
            </a:br>
            <a:r>
              <a:rPr dirty="0" err="1" smtClean="0">
                <a:hlinkClick r:id="rId3"/>
              </a:rPr>
              <a:t>flexviewers</a:t>
            </a:r>
            <a:r>
              <a:rPr dirty="0" smtClean="0">
                <a:hlinkClick r:id="rId3"/>
              </a:rPr>
              <a:t>/</a:t>
            </a:r>
            <a:r>
              <a:rPr dirty="0" err="1" smtClean="0">
                <a:hlinkClick r:id="rId3"/>
              </a:rPr>
              <a:t>PrecipitationByCounty</a:t>
            </a:r>
            <a:r>
              <a:rPr dirty="0">
                <a:hlinkClick r:id="rId3"/>
              </a:rPr>
              <a:t>/</a:t>
            </a:r>
          </a:p>
          <a:p>
            <a:pPr marL="0" indent="0">
              <a:buNone/>
            </a:pPr>
            <a:endParaRPr lang="en-US" dirty="0" smtClean="0"/>
          </a:p>
        </p:txBody>
      </p:sp>
      <p:pic>
        <p:nvPicPr>
          <p:cNvPr id="4" name="Picture 3" descr="Screen Shot 2015-06-29 at 6.39.14 PM.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90599" y="2667000"/>
            <a:ext cx="7404101" cy="4038600"/>
          </a:xfrm>
          <a:prstGeom prst="rect">
            <a:avLst/>
          </a:prstGeom>
        </p:spPr>
      </p:pic>
    </p:spTree>
    <p:extLst>
      <p:ext uri="{BB962C8B-B14F-4D97-AF65-F5344CB8AC3E}">
        <p14:creationId xmlns="" xmlns:p14="http://schemas.microsoft.com/office/powerpoint/2010/main" val="153900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dirty="0" err="1"/>
              <a:t>Registra</a:t>
            </a:r>
            <a:r>
              <a:rPr dirty="0"/>
              <a:t> </a:t>
            </a:r>
            <a:r>
              <a:rPr dirty="0" err="1"/>
              <a:t>los</a:t>
            </a:r>
            <a:r>
              <a:rPr dirty="0"/>
              <a:t> </a:t>
            </a:r>
            <a:r>
              <a:rPr dirty="0" err="1"/>
              <a:t>datos</a:t>
            </a:r>
            <a:r>
              <a:rPr dirty="0"/>
              <a:t> de </a:t>
            </a:r>
            <a:r>
              <a:rPr dirty="0" err="1"/>
              <a:t>precipitaciones</a:t>
            </a:r>
            <a:endParaRPr dirty="0"/>
          </a:p>
        </p:txBody>
      </p:sp>
      <p:sp>
        <p:nvSpPr>
          <p:cNvPr id="3" name="Content Placeholder 2"/>
          <p:cNvSpPr>
            <a:spLocks noGrp="1"/>
          </p:cNvSpPr>
          <p:nvPr>
            <p:ph idx="1"/>
          </p:nvPr>
        </p:nvSpPr>
        <p:spPr>
          <a:xfrm>
            <a:off x="457200" y="1600200"/>
            <a:ext cx="8229600" cy="5105400"/>
          </a:xfrm>
        </p:spPr>
        <p:txBody>
          <a:bodyPr>
            <a:noAutofit/>
          </a:bodyPr>
          <a:lstStyle/>
          <a:p>
            <a:pPr marL="457200" lvl="1" indent="-457200" rtl="0">
              <a:lnSpc>
                <a:spcPct val="86000"/>
              </a:lnSpc>
              <a:spcBef>
                <a:spcPts val="500"/>
              </a:spcBef>
              <a:buFont typeface="Arial"/>
              <a:buChar char="•"/>
            </a:pPr>
            <a:r>
              <a:rPr lang="x-none" sz="2200" dirty="0" smtClean="0"/>
              <a:t>Usa los botones de ampliación y encuadre a la izquierda para acercarte a tu estado.</a:t>
            </a:r>
          </a:p>
          <a:p>
            <a:pPr marL="457200" lvl="1" indent="-457200" rtl="0">
              <a:lnSpc>
                <a:spcPct val="86000"/>
              </a:lnSpc>
              <a:spcBef>
                <a:spcPts val="500"/>
              </a:spcBef>
              <a:buFont typeface="Arial"/>
              <a:buChar char="•"/>
            </a:pPr>
            <a:r>
              <a:rPr lang="x-none" sz="2200" dirty="0" smtClean="0"/>
              <a:t>Ubica tu condado y haz clic en él.</a:t>
            </a:r>
          </a:p>
          <a:p>
            <a:pPr marL="457200" lvl="1" indent="-457200" rtl="0">
              <a:lnSpc>
                <a:spcPct val="86000"/>
              </a:lnSpc>
              <a:spcBef>
                <a:spcPts val="500"/>
              </a:spcBef>
              <a:buFont typeface="Arial"/>
              <a:buChar char="•"/>
            </a:pPr>
            <a:r>
              <a:rPr lang="x-none" sz="2200" dirty="0" smtClean="0"/>
              <a:t>Aparecerá un recuadro de datos con una barra de desplazamiento. Verifica que hayas hecho clic en el condado correcto, leyendo el nombre del condado en el recuadro de datos.</a:t>
            </a:r>
          </a:p>
          <a:p>
            <a:pPr marL="457200" lvl="1" indent="-457200" rtl="0">
              <a:lnSpc>
                <a:spcPct val="86000"/>
              </a:lnSpc>
              <a:spcBef>
                <a:spcPts val="500"/>
              </a:spcBef>
              <a:buFont typeface="Arial"/>
              <a:buChar char="•"/>
            </a:pPr>
            <a:r>
              <a:rPr lang="x-none" sz="2200" dirty="0" smtClean="0"/>
              <a:t>En la tabla 1, registra los siguientes datos de la precipitación media histórica (1971-2000): total anual, total en invierno, total en primavera, total en verano y total en otoño. </a:t>
            </a:r>
          </a:p>
          <a:p>
            <a:pPr marL="457200" lvl="1" indent="-457200" rtl="0">
              <a:lnSpc>
                <a:spcPct val="86000"/>
              </a:lnSpc>
              <a:spcBef>
                <a:spcPts val="500"/>
              </a:spcBef>
              <a:buFont typeface="Arial"/>
              <a:buChar char="•"/>
            </a:pPr>
            <a:r>
              <a:rPr lang="x-none" sz="2200" dirty="0" smtClean="0"/>
              <a:t>Desplázate hacia abajo a los datos pronosticados para tu condado. También en la tabla 1, registra los siguientes datos de la precipitación media pronosticada para el futuro (2040-2069): total anual, total en invierno, total en primavera, total en verano y total en otoño.</a:t>
            </a:r>
            <a:endParaRPr lang="x-none" sz="2200" dirty="0"/>
          </a:p>
        </p:txBody>
      </p:sp>
    </p:spTree>
    <p:extLst>
      <p:ext uri="{BB962C8B-B14F-4D97-AF65-F5344CB8AC3E}">
        <p14:creationId xmlns="" xmlns:p14="http://schemas.microsoft.com/office/powerpoint/2010/main" val="1429044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dirty="0" err="1"/>
              <a:t>Mapa</a:t>
            </a:r>
            <a:r>
              <a:rPr dirty="0"/>
              <a:t> de </a:t>
            </a:r>
            <a:r>
              <a:rPr dirty="0" err="1"/>
              <a:t>temperaturas</a:t>
            </a:r>
            <a:r>
              <a:rPr dirty="0"/>
              <a:t> </a:t>
            </a:r>
            <a:r>
              <a:rPr dirty="0" err="1"/>
              <a:t>máximas</a:t>
            </a:r>
            <a:endParaRPr dirty="0"/>
          </a:p>
        </p:txBody>
      </p:sp>
      <p:sp>
        <p:nvSpPr>
          <p:cNvPr id="3" name="Content Placeholder 2"/>
          <p:cNvSpPr>
            <a:spLocks noGrp="1"/>
          </p:cNvSpPr>
          <p:nvPr>
            <p:ph idx="1"/>
          </p:nvPr>
        </p:nvSpPr>
        <p:spPr/>
        <p:txBody>
          <a:bodyPr/>
          <a:lstStyle/>
          <a:p>
            <a:pPr marL="0" indent="0" rtl="0">
              <a:buNone/>
            </a:pPr>
            <a:r>
              <a:rPr dirty="0">
                <a:hlinkClick r:id="rId3"/>
              </a:rPr>
              <a:t>http://spatial-web.nmsu.edu</a:t>
            </a:r>
            <a:r>
              <a:rPr dirty="0" smtClean="0">
                <a:hlinkClick r:id="rId3"/>
              </a:rPr>
              <a:t>/</a:t>
            </a:r>
            <a:r>
              <a:rPr lang="en-US" dirty="0" smtClean="0">
                <a:hlinkClick r:id="rId3"/>
              </a:rPr>
              <a:t/>
            </a:r>
            <a:br>
              <a:rPr lang="en-US" dirty="0" smtClean="0">
                <a:hlinkClick r:id="rId3"/>
              </a:rPr>
            </a:br>
            <a:r>
              <a:rPr dirty="0" err="1" smtClean="0">
                <a:hlinkClick r:id="rId3"/>
              </a:rPr>
              <a:t>flexviewers</a:t>
            </a:r>
            <a:r>
              <a:rPr dirty="0" smtClean="0">
                <a:hlinkClick r:id="rId3"/>
              </a:rPr>
              <a:t>/</a:t>
            </a:r>
            <a:r>
              <a:rPr dirty="0" err="1" smtClean="0">
                <a:hlinkClick r:id="rId3"/>
              </a:rPr>
              <a:t>MaxTempByCounty</a:t>
            </a:r>
            <a:r>
              <a:rPr dirty="0">
                <a:hlinkClick r:id="rId3"/>
              </a:rPr>
              <a:t>/</a:t>
            </a:r>
          </a:p>
          <a:p>
            <a:pPr marL="0" indent="0">
              <a:buNone/>
            </a:pPr>
            <a:endParaRPr lang="en-US" dirty="0"/>
          </a:p>
        </p:txBody>
      </p:sp>
      <p:pic>
        <p:nvPicPr>
          <p:cNvPr id="4" name="Picture 3" descr="Screen Shot 2015-06-29 at 6.44.25 PM.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66800" y="2819399"/>
            <a:ext cx="7162800" cy="3913637"/>
          </a:xfrm>
          <a:prstGeom prst="rect">
            <a:avLst/>
          </a:prstGeom>
        </p:spPr>
      </p:pic>
    </p:spTree>
    <p:extLst>
      <p:ext uri="{BB962C8B-B14F-4D97-AF65-F5344CB8AC3E}">
        <p14:creationId xmlns="" xmlns:p14="http://schemas.microsoft.com/office/powerpoint/2010/main" val="4162645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dirty="0" err="1"/>
              <a:t>Registra</a:t>
            </a:r>
            <a:r>
              <a:rPr dirty="0"/>
              <a:t> </a:t>
            </a:r>
            <a:r>
              <a:rPr dirty="0" err="1"/>
              <a:t>los</a:t>
            </a:r>
            <a:r>
              <a:rPr dirty="0"/>
              <a:t> </a:t>
            </a:r>
            <a:r>
              <a:rPr dirty="0" err="1"/>
              <a:t>datos</a:t>
            </a:r>
            <a:r>
              <a:rPr dirty="0"/>
              <a:t> de la </a:t>
            </a:r>
            <a:r>
              <a:rPr dirty="0" err="1"/>
              <a:t>temperatura</a:t>
            </a:r>
            <a:endParaRPr dirty="0"/>
          </a:p>
        </p:txBody>
      </p:sp>
      <p:sp>
        <p:nvSpPr>
          <p:cNvPr id="3" name="Content Placeholder 2"/>
          <p:cNvSpPr>
            <a:spLocks noGrp="1"/>
          </p:cNvSpPr>
          <p:nvPr>
            <p:ph idx="1"/>
          </p:nvPr>
        </p:nvSpPr>
        <p:spPr>
          <a:xfrm>
            <a:off x="457200" y="1417638"/>
            <a:ext cx="8229600" cy="5135562"/>
          </a:xfrm>
        </p:spPr>
        <p:txBody>
          <a:bodyPr>
            <a:noAutofit/>
          </a:bodyPr>
          <a:lstStyle/>
          <a:p>
            <a:pPr marL="457200" lvl="1" indent="-457200" rtl="0">
              <a:lnSpc>
                <a:spcPct val="80000"/>
              </a:lnSpc>
              <a:spcBef>
                <a:spcPts val="500"/>
              </a:spcBef>
              <a:buFont typeface="Arial"/>
              <a:buChar char="•"/>
            </a:pPr>
            <a:r>
              <a:rPr lang="x-none" sz="2400" dirty="0" smtClean="0"/>
              <a:t>Usa los botones de ampliación y encuadre a la izquierda para acercarte a tu estado.</a:t>
            </a:r>
          </a:p>
          <a:p>
            <a:pPr marL="457200" lvl="1" indent="-457200" rtl="0">
              <a:lnSpc>
                <a:spcPct val="80000"/>
              </a:lnSpc>
              <a:spcBef>
                <a:spcPts val="500"/>
              </a:spcBef>
              <a:buFont typeface="Arial"/>
              <a:buChar char="•"/>
            </a:pPr>
            <a:r>
              <a:rPr lang="x-none" sz="2400" dirty="0" smtClean="0"/>
              <a:t>Ubica tu condado y haz clic en él.</a:t>
            </a:r>
          </a:p>
          <a:p>
            <a:pPr marL="457200" lvl="1" indent="-457200" rtl="0">
              <a:lnSpc>
                <a:spcPct val="80000"/>
              </a:lnSpc>
              <a:spcBef>
                <a:spcPts val="500"/>
              </a:spcBef>
              <a:buFont typeface="Arial"/>
              <a:buChar char="•"/>
            </a:pPr>
            <a:r>
              <a:rPr lang="x-none" sz="2400" dirty="0" smtClean="0"/>
              <a:t>Aparecerá un recuadro de datos con una barra de desplazamiento. Verifica que hayas hecho clic en el condado correcto, leyendo el nombre del condado en el recuadro de datos.</a:t>
            </a:r>
          </a:p>
          <a:p>
            <a:pPr marL="457200" lvl="1" indent="-457200" rtl="0">
              <a:lnSpc>
                <a:spcPct val="80000"/>
              </a:lnSpc>
              <a:spcBef>
                <a:spcPts val="500"/>
              </a:spcBef>
              <a:buFont typeface="Arial"/>
              <a:buChar char="•"/>
            </a:pPr>
            <a:r>
              <a:rPr lang="x-none" sz="2400" dirty="0" smtClean="0"/>
              <a:t>En la tabla 2, registra los siguientes datos de la temperatura máxima media histórica (1971-2000): máx. anual, máx. en invierno, máx. en primavera, máx. en verano y máx. en otoño. </a:t>
            </a:r>
          </a:p>
          <a:p>
            <a:pPr marL="457200" lvl="1" indent="-457200" rtl="0">
              <a:lnSpc>
                <a:spcPct val="80000"/>
              </a:lnSpc>
              <a:spcBef>
                <a:spcPts val="500"/>
              </a:spcBef>
              <a:buFont typeface="Arial"/>
              <a:buChar char="•"/>
            </a:pPr>
            <a:r>
              <a:rPr lang="x-none" sz="2400" dirty="0" smtClean="0"/>
              <a:t>Desplázate hacia abajo a los datos pronosticados para tu condado. También en la tabla 2, registra los siguientes datos de la media pronosticada para el futuro (2040-2069): máx. anual, máx. en invierno, máx. en primavera, máx. en verano y máx. en otoño.</a:t>
            </a:r>
            <a:endParaRPr lang="x-none" sz="2400" dirty="0"/>
          </a:p>
        </p:txBody>
      </p:sp>
    </p:spTree>
    <p:extLst>
      <p:ext uri="{BB962C8B-B14F-4D97-AF65-F5344CB8AC3E}">
        <p14:creationId xmlns="" xmlns:p14="http://schemas.microsoft.com/office/powerpoint/2010/main" val="87853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dirty="0"/>
              <a:t>Vastas </a:t>
            </a:r>
            <a:r>
              <a:rPr dirty="0" err="1"/>
              <a:t>cantidades</a:t>
            </a:r>
            <a:r>
              <a:rPr dirty="0"/>
              <a:t> de </a:t>
            </a:r>
            <a:r>
              <a:rPr dirty="0" err="1"/>
              <a:t>datos</a:t>
            </a:r>
            <a:endParaRPr dirty="0"/>
          </a:p>
        </p:txBody>
      </p:sp>
      <p:pic>
        <p:nvPicPr>
          <p:cNvPr id="3" name="Picture 2" descr="weatherstation2.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47799" y="1417637"/>
            <a:ext cx="6392041" cy="4794031"/>
          </a:xfrm>
          <a:prstGeom prst="rect">
            <a:avLst/>
          </a:prstGeom>
        </p:spPr>
      </p:pic>
      <p:sp>
        <p:nvSpPr>
          <p:cNvPr id="6" name="TextBox 5"/>
          <p:cNvSpPr txBox="1"/>
          <p:nvPr/>
        </p:nvSpPr>
        <p:spPr>
          <a:xfrm>
            <a:off x="914400" y="6211669"/>
            <a:ext cx="7467600" cy="369332"/>
          </a:xfrm>
          <a:prstGeom prst="rect">
            <a:avLst/>
          </a:prstGeom>
          <a:noFill/>
        </p:spPr>
        <p:txBody>
          <a:bodyPr wrap="square" rtlCol="0">
            <a:spAutoFit/>
          </a:bodyPr>
          <a:lstStyle/>
          <a:p>
            <a:pPr algn="ctr" rtl="0"/>
            <a:r>
              <a:rPr dirty="0">
                <a:latin typeface="Baskerville"/>
                <a:cs typeface="Baskerville"/>
              </a:rPr>
              <a:t>Fuente: jornada.nmsu.edu/</a:t>
            </a:r>
            <a:r>
              <a:rPr dirty="0" err="1">
                <a:latin typeface="Baskerville"/>
                <a:cs typeface="Baskerville"/>
              </a:rPr>
              <a:t>monit</a:t>
            </a:r>
            <a:r>
              <a:rPr dirty="0">
                <a:latin typeface="Baskerville"/>
                <a:cs typeface="Baskerville"/>
              </a:rPr>
              <a:t>-assess/data-collection/automated</a:t>
            </a:r>
          </a:p>
        </p:txBody>
      </p:sp>
    </p:spTree>
    <p:extLst>
      <p:ext uri="{BB962C8B-B14F-4D97-AF65-F5344CB8AC3E}">
        <p14:creationId xmlns="" xmlns:p14="http://schemas.microsoft.com/office/powerpoint/2010/main" val="115560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941" y="205334"/>
            <a:ext cx="7772400" cy="1470025"/>
          </a:xfrm>
        </p:spPr>
        <p:txBody>
          <a:bodyPr/>
          <a:lstStyle/>
          <a:p>
            <a:pPr rtl="0"/>
            <a:r>
              <a:rPr dirty="0"/>
              <a:t>Data Jam </a:t>
            </a:r>
            <a:r>
              <a:rPr dirty="0" err="1"/>
              <a:t>climático</a:t>
            </a:r>
            <a:endParaRPr dirty="0"/>
          </a:p>
        </p:txBody>
      </p:sp>
      <p:sp>
        <p:nvSpPr>
          <p:cNvPr id="3" name="TextBox 2"/>
          <p:cNvSpPr txBox="1"/>
          <p:nvPr/>
        </p:nvSpPr>
        <p:spPr>
          <a:xfrm>
            <a:off x="1129552" y="1675359"/>
            <a:ext cx="7252447" cy="4770537"/>
          </a:xfrm>
          <a:prstGeom prst="rect">
            <a:avLst/>
          </a:prstGeom>
          <a:noFill/>
        </p:spPr>
        <p:txBody>
          <a:bodyPr wrap="square" rtlCol="0">
            <a:spAutoFit/>
          </a:bodyPr>
          <a:lstStyle/>
          <a:p>
            <a:pPr rtl="0"/>
            <a:r>
              <a:rPr sz="3800" dirty="0">
                <a:latin typeface="Avenir Black"/>
                <a:cs typeface="Avenir Black"/>
              </a:rPr>
              <a:t>Meta: </a:t>
            </a:r>
          </a:p>
          <a:p>
            <a:pPr rtl="0"/>
            <a:r>
              <a:rPr lang="x-none" sz="3800" dirty="0" smtClean="0">
                <a:latin typeface="Avenir Black"/>
                <a:cs typeface="Avenir Black"/>
              </a:rPr>
              <a:t>Diseñar un proyecto creativo y una presentación (máximo de 5 minutos) que explique la precipitación local y los datos de temperatura a un público no familiarizado con esta información.</a:t>
            </a:r>
            <a:endParaRPr lang="x-none" sz="3800" dirty="0">
              <a:latin typeface="Avenir Black"/>
              <a:cs typeface="Avenir Black"/>
            </a:endParaRPr>
          </a:p>
        </p:txBody>
      </p:sp>
    </p:spTree>
    <p:extLst>
      <p:ext uri="{BB962C8B-B14F-4D97-AF65-F5344CB8AC3E}">
        <p14:creationId xmlns="" xmlns:p14="http://schemas.microsoft.com/office/powerpoint/2010/main" val="3925279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19519"/>
          <a:stretch/>
        </p:blipFill>
        <p:spPr>
          <a:xfrm>
            <a:off x="3372362" y="1371600"/>
            <a:ext cx="5443456" cy="4876800"/>
          </a:xfrm>
          <a:prstGeom prst="rect">
            <a:avLst/>
          </a:prstGeom>
        </p:spPr>
      </p:pic>
      <p:sp>
        <p:nvSpPr>
          <p:cNvPr id="4" name="Rectangle 3"/>
          <p:cNvSpPr/>
          <p:nvPr/>
        </p:nvSpPr>
        <p:spPr>
          <a:xfrm>
            <a:off x="228600" y="2057400"/>
            <a:ext cx="3124200" cy="3046988"/>
          </a:xfrm>
          <a:prstGeom prst="rect">
            <a:avLst/>
          </a:prstGeom>
        </p:spPr>
        <p:txBody>
          <a:bodyPr wrap="square">
            <a:spAutoFit/>
          </a:bodyPr>
          <a:lstStyle/>
          <a:p>
            <a:pPr rtl="0">
              <a:spcAft>
                <a:spcPts val="1200"/>
              </a:spcAft>
            </a:pPr>
            <a:r>
              <a:rPr dirty="0" err="1">
                <a:latin typeface="Avenir Black"/>
                <a:cs typeface="Avenir Black"/>
              </a:rPr>
              <a:t>En</a:t>
            </a:r>
            <a:r>
              <a:rPr dirty="0">
                <a:latin typeface="Avenir Black"/>
                <a:cs typeface="Avenir Black"/>
              </a:rPr>
              <a:t> la </a:t>
            </a:r>
            <a:r>
              <a:rPr dirty="0" err="1">
                <a:latin typeface="Avenir Black"/>
                <a:cs typeface="Avenir Black"/>
              </a:rPr>
              <a:t>temporada</a:t>
            </a:r>
            <a:r>
              <a:rPr dirty="0">
                <a:latin typeface="Avenir Black"/>
                <a:cs typeface="Avenir Black"/>
              </a:rPr>
              <a:t> de 2006, </a:t>
            </a:r>
            <a:r>
              <a:rPr dirty="0" err="1">
                <a:latin typeface="Avenir Black"/>
                <a:cs typeface="Avenir Black"/>
              </a:rPr>
              <a:t>los</a:t>
            </a:r>
            <a:r>
              <a:rPr dirty="0">
                <a:latin typeface="Avenir Black"/>
                <a:cs typeface="Avenir Black"/>
              </a:rPr>
              <a:t> </a:t>
            </a:r>
            <a:r>
              <a:rPr dirty="0" err="1">
                <a:latin typeface="Avenir Black"/>
                <a:cs typeface="Avenir Black"/>
              </a:rPr>
              <a:t>jugadores</a:t>
            </a:r>
            <a:r>
              <a:rPr dirty="0">
                <a:latin typeface="Avenir Black"/>
                <a:cs typeface="Avenir Black"/>
              </a:rPr>
              <a:t> de la MLB </a:t>
            </a:r>
            <a:r>
              <a:rPr dirty="0" err="1">
                <a:latin typeface="Avenir Black"/>
                <a:cs typeface="Avenir Black"/>
              </a:rPr>
              <a:t>corrieron</a:t>
            </a:r>
            <a:r>
              <a:rPr dirty="0">
                <a:latin typeface="Avenir Black"/>
                <a:cs typeface="Avenir Black"/>
              </a:rPr>
              <a:t> un total de </a:t>
            </a:r>
            <a:r>
              <a:rPr dirty="0" smtClean="0">
                <a:latin typeface="Avenir Black"/>
                <a:cs typeface="Avenir Black"/>
              </a:rPr>
              <a:t>2004</a:t>
            </a:r>
            <a:r>
              <a:rPr lang="es-UY" dirty="0" smtClean="0">
                <a:latin typeface="Avenir Black"/>
                <a:cs typeface="Avenir Black"/>
              </a:rPr>
              <a:t> </a:t>
            </a:r>
            <a:r>
              <a:rPr dirty="0" smtClean="0">
                <a:latin typeface="Avenir Black"/>
                <a:cs typeface="Avenir Black"/>
              </a:rPr>
              <a:t>km </a:t>
            </a:r>
            <a:r>
              <a:rPr dirty="0" err="1">
                <a:latin typeface="Avenir Black"/>
                <a:cs typeface="Avenir Black"/>
              </a:rPr>
              <a:t>alrededor</a:t>
            </a:r>
            <a:r>
              <a:rPr dirty="0">
                <a:latin typeface="Avenir Black"/>
                <a:cs typeface="Avenir Black"/>
              </a:rPr>
              <a:t> de las bases (73 080 bases x 27.4 m entre las bases).</a:t>
            </a:r>
          </a:p>
          <a:p>
            <a:pPr marL="341313" indent="-341313">
              <a:spcAft>
                <a:spcPts val="1200"/>
              </a:spcAft>
            </a:pPr>
            <a:endParaRPr lang="en-US" dirty="0">
              <a:latin typeface="Avenir Black"/>
              <a:cs typeface="Avenir Black"/>
            </a:endParaRPr>
          </a:p>
          <a:p>
            <a:pPr marL="341313" indent="-341313" rtl="0">
              <a:spcAft>
                <a:spcPts val="1200"/>
              </a:spcAft>
            </a:pPr>
            <a:r>
              <a:rPr dirty="0">
                <a:latin typeface="Avenir Black"/>
                <a:cs typeface="Avenir Black"/>
              </a:rPr>
              <a:t>Craig Robinson</a:t>
            </a:r>
          </a:p>
          <a:p>
            <a:pPr marL="341313" indent="-341313" rtl="0">
              <a:spcAft>
                <a:spcPts val="1200"/>
              </a:spcAft>
            </a:pPr>
            <a:r>
              <a:rPr dirty="0" smtClean="0">
                <a:latin typeface="Avenir Black"/>
                <a:cs typeface="Avenir Black"/>
                <a:hlinkClick r:id="rId4"/>
              </a:rPr>
              <a:t>www.flipflopflyball.com</a:t>
            </a:r>
            <a:endParaRPr lang="en-US" dirty="0">
              <a:latin typeface="Avenir Black"/>
              <a:cs typeface="Avenir Black"/>
            </a:endParaRPr>
          </a:p>
        </p:txBody>
      </p:sp>
      <p:sp>
        <p:nvSpPr>
          <p:cNvPr id="2" name="TextBox 1"/>
          <p:cNvSpPr txBox="1"/>
          <p:nvPr/>
        </p:nvSpPr>
        <p:spPr>
          <a:xfrm>
            <a:off x="-28225" y="228600"/>
            <a:ext cx="9144000" cy="769441"/>
          </a:xfrm>
          <a:prstGeom prst="rect">
            <a:avLst/>
          </a:prstGeom>
          <a:noFill/>
        </p:spPr>
        <p:txBody>
          <a:bodyPr wrap="square" rtlCol="0">
            <a:spAutoFit/>
          </a:bodyPr>
          <a:lstStyle/>
          <a:p>
            <a:pPr algn="ctr" rtl="0"/>
            <a:r>
              <a:rPr sz="4400" b="1" dirty="0" err="1">
                <a:latin typeface="Avenir Black"/>
                <a:cs typeface="Avenir Black"/>
              </a:rPr>
              <a:t>Inspiración</a:t>
            </a:r>
            <a:r>
              <a:rPr sz="4400" b="1" dirty="0">
                <a:latin typeface="Avenir Black"/>
                <a:cs typeface="Avenir Black"/>
              </a:rPr>
              <a:t>: </a:t>
            </a:r>
            <a:r>
              <a:rPr sz="4400" b="1" dirty="0" err="1">
                <a:latin typeface="Avenir Black"/>
                <a:cs typeface="Avenir Black"/>
              </a:rPr>
              <a:t>infografía</a:t>
            </a:r>
            <a:endParaRPr sz="4400" b="1" dirty="0">
              <a:latin typeface="Avenir Black"/>
              <a:cs typeface="Avenir Black"/>
            </a:endParaRPr>
          </a:p>
        </p:txBody>
      </p:sp>
      <p:sp>
        <p:nvSpPr>
          <p:cNvPr id="3" name="TextBox 2"/>
          <p:cNvSpPr txBox="1"/>
          <p:nvPr/>
        </p:nvSpPr>
        <p:spPr>
          <a:xfrm>
            <a:off x="3370344" y="1451630"/>
            <a:ext cx="5443456" cy="553998"/>
          </a:xfrm>
          <a:prstGeom prst="rect">
            <a:avLst/>
          </a:prstGeom>
          <a:solidFill>
            <a:srgbClr val="55616A"/>
          </a:solidFill>
        </p:spPr>
        <p:txBody>
          <a:bodyPr wrap="square" rtlCol="0">
            <a:spAutoFit/>
          </a:bodyPr>
          <a:lstStyle/>
          <a:p>
            <a:pPr algn="ctr"/>
            <a:r>
              <a:rPr lang="es-ES" altLang="zh-CN" b="1" dirty="0">
                <a:solidFill>
                  <a:schemeClr val="bg1"/>
                </a:solidFill>
                <a:latin typeface="Century Gothic" panose="020B0502020202020204" pitchFamily="34" charset="0"/>
              </a:rPr>
              <a:t>CARRERA POR LAS BASES</a:t>
            </a:r>
          </a:p>
          <a:p>
            <a:pPr algn="ctr"/>
            <a:r>
              <a:rPr lang="es-ES" altLang="zh-CN" sz="1100" b="1" dirty="0" smtClean="0">
                <a:solidFill>
                  <a:schemeClr val="bg1"/>
                </a:solidFill>
                <a:latin typeface="Arial" panose="020B0604020202020204" pitchFamily="34" charset="0"/>
                <a:cs typeface="Arial" panose="020B0604020202020204" pitchFamily="34" charset="0"/>
              </a:rPr>
              <a:t>¿</a:t>
            </a:r>
            <a:r>
              <a:rPr lang="es-ES" altLang="zh-CN" sz="1100" b="1" dirty="0" smtClean="0">
                <a:solidFill>
                  <a:schemeClr val="bg1"/>
                </a:solidFill>
                <a:latin typeface="Century Gothic" panose="020B0502020202020204" pitchFamily="34" charset="0"/>
              </a:rPr>
              <a:t>QUÉ </a:t>
            </a:r>
            <a:r>
              <a:rPr lang="es-ES" altLang="zh-CN" sz="1100" b="1" dirty="0">
                <a:solidFill>
                  <a:schemeClr val="bg1"/>
                </a:solidFill>
                <a:latin typeface="Century Gothic" panose="020B0502020202020204" pitchFamily="34" charset="0"/>
              </a:rPr>
              <a:t>DISTANCIA SE CUBRE EN UNA TEMPORADA</a:t>
            </a:r>
            <a:r>
              <a:rPr lang="es-ES" altLang="zh-CN" sz="1100" b="1" dirty="0" smtClean="0">
                <a:solidFill>
                  <a:schemeClr val="bg1"/>
                </a:solidFill>
                <a:latin typeface="Arial" panose="020B0604020202020204" pitchFamily="34" charset="0"/>
                <a:cs typeface="Arial" panose="020B0604020202020204" pitchFamily="34" charset="0"/>
              </a:rPr>
              <a:t>?</a:t>
            </a:r>
            <a:endParaRPr lang="es-ES" altLang="zh-CN" sz="1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00966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rtl="0"/>
            <a:r>
              <a:rPr dirty="0" err="1"/>
              <a:t>Inspiración</a:t>
            </a:r>
            <a:r>
              <a:rPr dirty="0"/>
              <a:t>: </a:t>
            </a:r>
            <a:r>
              <a:rPr dirty="0" err="1"/>
              <a:t>música</a:t>
            </a:r>
            <a:r>
              <a:rPr dirty="0"/>
              <a:t> y video</a:t>
            </a:r>
          </a:p>
        </p:txBody>
      </p:sp>
      <p:sp>
        <p:nvSpPr>
          <p:cNvPr id="3" name="Content Placeholder 2"/>
          <p:cNvSpPr>
            <a:spLocks noGrp="1"/>
          </p:cNvSpPr>
          <p:nvPr>
            <p:ph idx="1"/>
          </p:nvPr>
        </p:nvSpPr>
        <p:spPr>
          <a:xfrm>
            <a:off x="1125115" y="2286000"/>
            <a:ext cx="6248400" cy="990600"/>
          </a:xfrm>
        </p:spPr>
        <p:txBody>
          <a:bodyPr/>
          <a:lstStyle/>
          <a:p>
            <a:pPr marL="0" indent="0" rtl="0">
              <a:buNone/>
            </a:pPr>
            <a:r>
              <a:rPr dirty="0">
                <a:hlinkClick r:id="rId3"/>
              </a:rPr>
              <a:t>http://vimeo.com/m/69122809</a:t>
            </a:r>
            <a:r>
              <a:rPr dirty="0"/>
              <a:t> </a:t>
            </a:r>
          </a:p>
        </p:txBody>
      </p:sp>
      <p:sp>
        <p:nvSpPr>
          <p:cNvPr id="4" name="TextBox 3"/>
          <p:cNvSpPr txBox="1"/>
          <p:nvPr/>
        </p:nvSpPr>
        <p:spPr>
          <a:xfrm>
            <a:off x="1125115" y="1405759"/>
            <a:ext cx="6952085" cy="880241"/>
          </a:xfrm>
          <a:prstGeom prst="rect">
            <a:avLst/>
          </a:prstGeom>
          <a:noFill/>
        </p:spPr>
        <p:txBody>
          <a:bodyPr wrap="square" rtlCol="0">
            <a:spAutoFit/>
          </a:bodyPr>
          <a:lstStyle/>
          <a:p>
            <a:pPr rtl="0">
              <a:lnSpc>
                <a:spcPct val="80000"/>
              </a:lnSpc>
            </a:pPr>
            <a:r>
              <a:rPr sz="3200" dirty="0">
                <a:latin typeface="Avenir Black"/>
                <a:cs typeface="Avenir Black"/>
              </a:rPr>
              <a:t>Una </a:t>
            </a:r>
            <a:r>
              <a:rPr sz="3200" dirty="0" err="1">
                <a:latin typeface="Avenir Black"/>
                <a:cs typeface="Avenir Black"/>
              </a:rPr>
              <a:t>canción</a:t>
            </a:r>
            <a:r>
              <a:rPr sz="3200" dirty="0">
                <a:latin typeface="Avenir Black"/>
                <a:cs typeface="Avenir Black"/>
              </a:rPr>
              <a:t> </a:t>
            </a:r>
            <a:r>
              <a:rPr sz="3200" dirty="0" err="1">
                <a:latin typeface="Avenir Black"/>
                <a:cs typeface="Avenir Black"/>
              </a:rPr>
              <a:t>sobre</a:t>
            </a:r>
            <a:r>
              <a:rPr sz="3200" dirty="0">
                <a:latin typeface="Avenir Black"/>
                <a:cs typeface="Avenir Black"/>
              </a:rPr>
              <a:t> el </a:t>
            </a:r>
            <a:r>
              <a:rPr sz="3200" dirty="0" err="1">
                <a:latin typeface="Avenir Black"/>
                <a:cs typeface="Avenir Black"/>
              </a:rPr>
              <a:t>calentamiento</a:t>
            </a:r>
            <a:r>
              <a:rPr sz="3200" dirty="0">
                <a:latin typeface="Avenir Black"/>
                <a:cs typeface="Avenir Black"/>
              </a:rPr>
              <a:t> de </a:t>
            </a:r>
            <a:r>
              <a:rPr sz="3200" dirty="0" err="1">
                <a:latin typeface="Avenir Black"/>
                <a:cs typeface="Avenir Black"/>
              </a:rPr>
              <a:t>nuestro</a:t>
            </a:r>
            <a:r>
              <a:rPr sz="3200" dirty="0">
                <a:latin typeface="Avenir Black"/>
                <a:cs typeface="Avenir Black"/>
              </a:rPr>
              <a:t> </a:t>
            </a:r>
            <a:r>
              <a:rPr sz="3200" dirty="0" err="1">
                <a:latin typeface="Avenir Black"/>
                <a:cs typeface="Avenir Black"/>
              </a:rPr>
              <a:t>planeta</a:t>
            </a:r>
            <a:endParaRPr sz="3200" dirty="0">
              <a:latin typeface="Avenir Black"/>
              <a:cs typeface="Avenir Black"/>
            </a:endParaRPr>
          </a:p>
        </p:txBody>
      </p:sp>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577051" y="3125385"/>
            <a:ext cx="5828882" cy="3579030"/>
          </a:xfrm>
          <a:prstGeom prst="rect">
            <a:avLst/>
          </a:prstGeom>
        </p:spPr>
      </p:pic>
    </p:spTree>
    <p:extLst>
      <p:ext uri="{BB962C8B-B14F-4D97-AF65-F5344CB8AC3E}">
        <p14:creationId xmlns="" xmlns:p14="http://schemas.microsoft.com/office/powerpoint/2010/main" val="1306201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stplac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418" y="3300253"/>
            <a:ext cx="4724400" cy="3543300"/>
          </a:xfrm>
          <a:prstGeom prst="rect">
            <a:avLst/>
          </a:prstGeom>
        </p:spPr>
      </p:pic>
      <p:pic>
        <p:nvPicPr>
          <p:cNvPr id="7" name="Picture 6" descr="1stplace_full.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4800" y="1310481"/>
            <a:ext cx="4634874" cy="3476156"/>
          </a:xfrm>
          <a:prstGeom prst="rect">
            <a:avLst/>
          </a:prstGeom>
        </p:spPr>
      </p:pic>
      <p:sp>
        <p:nvSpPr>
          <p:cNvPr id="9" name="Title 1"/>
          <p:cNvSpPr>
            <a:spLocks noGrp="1"/>
          </p:cNvSpPr>
          <p:nvPr>
            <p:ph type="title"/>
          </p:nvPr>
        </p:nvSpPr>
        <p:spPr>
          <a:xfrm>
            <a:off x="468751" y="365919"/>
            <a:ext cx="8229600" cy="944562"/>
          </a:xfrm>
        </p:spPr>
        <p:txBody>
          <a:bodyPr/>
          <a:lstStyle/>
          <a:p>
            <a:pPr rtl="0"/>
            <a:r>
              <a:rPr dirty="0" err="1"/>
              <a:t>Inspiración</a:t>
            </a:r>
            <a:r>
              <a:rPr dirty="0"/>
              <a:t>: </a:t>
            </a:r>
            <a:r>
              <a:rPr dirty="0" err="1"/>
              <a:t>pintura</a:t>
            </a:r>
            <a:endParaRPr dirty="0"/>
          </a:p>
        </p:txBody>
      </p:sp>
    </p:spTree>
    <p:extLst>
      <p:ext uri="{BB962C8B-B14F-4D97-AF65-F5344CB8AC3E}">
        <p14:creationId xmlns="" xmlns:p14="http://schemas.microsoft.com/office/powerpoint/2010/main" val="1502912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9076.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3873500" cy="5164667"/>
          </a:xfrm>
          <a:prstGeom prst="rect">
            <a:avLst/>
          </a:prstGeom>
        </p:spPr>
      </p:pic>
      <p:pic>
        <p:nvPicPr>
          <p:cNvPr id="5" name="Picture 4" descr="IMG_907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24200" y="2343150"/>
            <a:ext cx="6019800" cy="4514850"/>
          </a:xfrm>
          <a:prstGeom prst="rect">
            <a:avLst/>
          </a:prstGeom>
        </p:spPr>
      </p:pic>
      <p:sp>
        <p:nvSpPr>
          <p:cNvPr id="7" name="Title 1"/>
          <p:cNvSpPr>
            <a:spLocks noGrp="1"/>
          </p:cNvSpPr>
          <p:nvPr>
            <p:ph type="title"/>
          </p:nvPr>
        </p:nvSpPr>
        <p:spPr>
          <a:xfrm>
            <a:off x="3869774" y="457200"/>
            <a:ext cx="5181600" cy="944562"/>
          </a:xfrm>
        </p:spPr>
        <p:txBody>
          <a:bodyPr>
            <a:noAutofit/>
          </a:bodyPr>
          <a:lstStyle/>
          <a:p>
            <a:pPr rtl="0"/>
            <a:r>
              <a:rPr dirty="0" err="1"/>
              <a:t>Inspiración</a:t>
            </a:r>
            <a:r>
              <a:rPr dirty="0"/>
              <a:t>: </a:t>
            </a:r>
            <a:r>
              <a:rPr dirty="0" err="1"/>
              <a:t>danza</a:t>
            </a:r>
            <a:endParaRPr dirty="0"/>
          </a:p>
        </p:txBody>
      </p:sp>
    </p:spTree>
    <p:extLst>
      <p:ext uri="{BB962C8B-B14F-4D97-AF65-F5344CB8AC3E}">
        <p14:creationId xmlns="" xmlns:p14="http://schemas.microsoft.com/office/powerpoint/2010/main" val="1658970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sz="5400" dirty="0"/>
              <a:t>Data Jam </a:t>
            </a:r>
            <a:r>
              <a:rPr sz="5400" dirty="0" err="1"/>
              <a:t>climático</a:t>
            </a:r>
            <a:endParaRPr sz="5400" dirty="0"/>
          </a:p>
        </p:txBody>
      </p:sp>
      <p:sp>
        <p:nvSpPr>
          <p:cNvPr id="3" name="Content Placeholder 2"/>
          <p:cNvSpPr>
            <a:spLocks noGrp="1"/>
          </p:cNvSpPr>
          <p:nvPr>
            <p:ph idx="1"/>
          </p:nvPr>
        </p:nvSpPr>
        <p:spPr>
          <a:xfrm>
            <a:off x="457200" y="1752600"/>
            <a:ext cx="8458200" cy="5105400"/>
          </a:xfrm>
        </p:spPr>
        <p:txBody>
          <a:bodyPr>
            <a:noAutofit/>
          </a:bodyPr>
          <a:lstStyle/>
          <a:p>
            <a:pPr rtl="0">
              <a:lnSpc>
                <a:spcPct val="80000"/>
              </a:lnSpc>
              <a:spcBef>
                <a:spcPts val="600"/>
              </a:spcBef>
              <a:spcAft>
                <a:spcPts val="1000"/>
              </a:spcAft>
            </a:pPr>
            <a:r>
              <a:rPr lang="x-none" dirty="0" smtClean="0"/>
              <a:t>Equipos de 1 a 3 estudiantes</a:t>
            </a:r>
          </a:p>
          <a:p>
            <a:pPr rtl="0">
              <a:lnSpc>
                <a:spcPct val="80000"/>
              </a:lnSpc>
              <a:spcBef>
                <a:spcPts val="600"/>
              </a:spcBef>
              <a:spcAft>
                <a:spcPts val="1000"/>
              </a:spcAft>
            </a:pPr>
            <a:r>
              <a:rPr lang="x-none" dirty="0" smtClean="0"/>
              <a:t>Producto creativo y no tradicional </a:t>
            </a:r>
            <a:br>
              <a:rPr lang="x-none" dirty="0" smtClean="0"/>
            </a:br>
            <a:r>
              <a:rPr lang="x-none" dirty="0" smtClean="0"/>
              <a:t>(p. ej. canción, demostración, poema, cuento de niños, anuncia de noticias, etc.)</a:t>
            </a:r>
          </a:p>
          <a:p>
            <a:pPr rtl="0">
              <a:lnSpc>
                <a:spcPct val="80000"/>
              </a:lnSpc>
              <a:spcBef>
                <a:spcPts val="600"/>
              </a:spcBef>
              <a:spcAft>
                <a:spcPts val="1000"/>
              </a:spcAft>
            </a:pPr>
            <a:r>
              <a:rPr lang="x-none" dirty="0" smtClean="0"/>
              <a:t>Debe hacerse a escala para representar con precisión la o las tendencias de los datos.</a:t>
            </a:r>
          </a:p>
          <a:p>
            <a:pPr rtl="0">
              <a:lnSpc>
                <a:spcPct val="80000"/>
              </a:lnSpc>
              <a:spcBef>
                <a:spcPts val="600"/>
              </a:spcBef>
              <a:spcAft>
                <a:spcPts val="1000"/>
              </a:spcAft>
            </a:pPr>
            <a:r>
              <a:rPr lang="x-none" dirty="0" smtClean="0"/>
              <a:t>SE PUEDEN examinar, además, las implicaciones de los datos, pero SE TIENE que incluir la tendencia de datos</a:t>
            </a:r>
            <a:endParaRPr lang="x-none" dirty="0"/>
          </a:p>
        </p:txBody>
      </p:sp>
    </p:spTree>
    <p:extLst>
      <p:ext uri="{BB962C8B-B14F-4D97-AF65-F5344CB8AC3E}">
        <p14:creationId xmlns="" xmlns:p14="http://schemas.microsoft.com/office/powerpoint/2010/main" val="3792149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rtl="0"/>
            <a:r>
              <a:rPr dirty="0"/>
              <a:t>Un </a:t>
            </a:r>
            <a:r>
              <a:rPr dirty="0" err="1"/>
              <a:t>buen</a:t>
            </a:r>
            <a:r>
              <a:rPr dirty="0"/>
              <a:t> </a:t>
            </a:r>
            <a:r>
              <a:rPr dirty="0" err="1"/>
              <a:t>proyecto</a:t>
            </a:r>
            <a:r>
              <a:rPr dirty="0"/>
              <a:t> de Data Jam </a:t>
            </a:r>
            <a:r>
              <a:rPr dirty="0" err="1"/>
              <a:t>es</a:t>
            </a:r>
            <a:r>
              <a:rPr dirty="0"/>
              <a:t>:</a:t>
            </a:r>
          </a:p>
        </p:txBody>
      </p:sp>
      <p:sp>
        <p:nvSpPr>
          <p:cNvPr id="3" name="Content Placeholder 2"/>
          <p:cNvSpPr>
            <a:spLocks noGrp="1"/>
          </p:cNvSpPr>
          <p:nvPr>
            <p:ph idx="1"/>
          </p:nvPr>
        </p:nvSpPr>
        <p:spPr>
          <a:xfrm>
            <a:off x="457200" y="1752600"/>
            <a:ext cx="8686800" cy="5105400"/>
          </a:xfrm>
        </p:spPr>
        <p:txBody>
          <a:bodyPr>
            <a:noAutofit/>
          </a:bodyPr>
          <a:lstStyle/>
          <a:p>
            <a:pPr rtl="0">
              <a:spcBef>
                <a:spcPts val="600"/>
              </a:spcBef>
            </a:pPr>
            <a:r>
              <a:rPr lang="x-none" sz="3400" b="1" dirty="0" smtClean="0"/>
              <a:t>Claro: </a:t>
            </a:r>
            <a:r>
              <a:rPr lang="x-none" sz="3400" dirty="0" smtClean="0"/>
              <a:t>representa los datos con precisión y de una manera que el público no científico pueda entenderlos.</a:t>
            </a:r>
          </a:p>
          <a:p>
            <a:pPr lvl="1" rtl="0">
              <a:spcBef>
                <a:spcPts val="600"/>
              </a:spcBef>
            </a:pPr>
            <a:r>
              <a:rPr lang="x-none" sz="3100" dirty="0" smtClean="0"/>
              <a:t>Incluye una leyenda </a:t>
            </a:r>
          </a:p>
          <a:p>
            <a:pPr marL="0" indent="0">
              <a:spcBef>
                <a:spcPts val="0"/>
              </a:spcBef>
              <a:buNone/>
            </a:pPr>
            <a:endParaRPr lang="x-none" sz="2000" dirty="0" smtClean="0"/>
          </a:p>
          <a:p>
            <a:pPr rtl="0">
              <a:spcBef>
                <a:spcPts val="600"/>
              </a:spcBef>
            </a:pPr>
            <a:r>
              <a:rPr lang="x-none" sz="3400" b="1" dirty="0" smtClean="0"/>
              <a:t>Creativo:</a:t>
            </a:r>
            <a:r>
              <a:rPr lang="x-none" sz="3400" dirty="0" smtClean="0"/>
              <a:t> ¡usa tu imaginación!</a:t>
            </a:r>
            <a:r>
              <a:rPr lang="x-none" sz="3400" b="1" dirty="0" smtClean="0"/>
              <a:t> </a:t>
            </a:r>
          </a:p>
          <a:p>
            <a:pPr marL="0" indent="0">
              <a:spcBef>
                <a:spcPts val="0"/>
              </a:spcBef>
              <a:buNone/>
            </a:pPr>
            <a:endParaRPr lang="x-none" sz="2000" dirty="0" smtClean="0"/>
          </a:p>
          <a:p>
            <a:pPr rtl="0">
              <a:spcBef>
                <a:spcPts val="600"/>
              </a:spcBef>
            </a:pPr>
            <a:r>
              <a:rPr lang="x-none" sz="3400" b="1" dirty="0" smtClean="0"/>
              <a:t>Conciso:</a:t>
            </a:r>
            <a:r>
              <a:rPr lang="x-none" sz="3400" dirty="0" smtClean="0"/>
              <a:t> enfócate en una (quizás dos) tendencias importantes de los datos.</a:t>
            </a:r>
            <a:endParaRPr lang="x-none" sz="3400" dirty="0"/>
          </a:p>
        </p:txBody>
      </p:sp>
    </p:spTree>
    <p:extLst>
      <p:ext uri="{BB962C8B-B14F-4D97-AF65-F5344CB8AC3E}">
        <p14:creationId xmlns="" xmlns:p14="http://schemas.microsoft.com/office/powerpoint/2010/main" val="3260065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2683</TotalTime>
  <Words>2775</Words>
  <Application>Microsoft Office PowerPoint</Application>
  <PresentationFormat>On-screen Show (4:3)</PresentationFormat>
  <Paragraphs>140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Data Jam Climático</vt:lpstr>
      <vt:lpstr>Vastas cantidades de datos</vt:lpstr>
      <vt:lpstr>Data Jam climático</vt:lpstr>
      <vt:lpstr>Slide 4</vt:lpstr>
      <vt:lpstr>Inspiración: música y video</vt:lpstr>
      <vt:lpstr>Inspiración: pintura</vt:lpstr>
      <vt:lpstr>Inspiración: danza</vt:lpstr>
      <vt:lpstr>Data Jam climático</vt:lpstr>
      <vt:lpstr>Un buen proyecto de Data Jam es:</vt:lpstr>
      <vt:lpstr>Cronograma</vt:lpstr>
      <vt:lpstr>Pasos sugeridos</vt:lpstr>
      <vt:lpstr>Puntuación</vt:lpstr>
      <vt:lpstr>Mapa de precipitaciones</vt:lpstr>
      <vt:lpstr>Registra los datos de precipitaciones</vt:lpstr>
      <vt:lpstr>Mapa de temperaturas máximas</vt:lpstr>
      <vt:lpstr>Registra los datos de la temperatura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Haan-Amato</dc:creator>
  <cp:lastModifiedBy>Usuario</cp:lastModifiedBy>
  <cp:revision>355</cp:revision>
  <dcterms:created xsi:type="dcterms:W3CDTF">2013-01-27T22:12:05Z</dcterms:created>
  <dcterms:modified xsi:type="dcterms:W3CDTF">2016-07-01T18:28:28Z</dcterms:modified>
</cp:coreProperties>
</file>