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08" r:id="rId2"/>
    <p:sldId id="292" r:id="rId3"/>
    <p:sldId id="301" r:id="rId4"/>
    <p:sldId id="298" r:id="rId5"/>
    <p:sldId id="299" r:id="rId6"/>
    <p:sldId id="297" r:id="rId7"/>
    <p:sldId id="300" r:id="rId8"/>
    <p:sldId id="293" r:id="rId9"/>
    <p:sldId id="286" r:id="rId10"/>
    <p:sldId id="294" r:id="rId11"/>
    <p:sldId id="262" r:id="rId12"/>
    <p:sldId id="305" r:id="rId13"/>
    <p:sldId id="304" r:id="rId14"/>
    <p:sldId id="295" r:id="rId15"/>
    <p:sldId id="306" r:id="rId16"/>
    <p:sldId id="30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4911" autoAdjust="0"/>
  </p:normalViewPr>
  <p:slideViewPr>
    <p:cSldViewPr snapToObjects="1">
      <p:cViewPr varScale="1">
        <p:scale>
          <a:sx n="76" d="100"/>
          <a:sy n="76" d="100"/>
        </p:scale>
        <p:origin x="-9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8/8/17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8/8/17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a:t>
            </a:r>
            <a:r>
              <a:rPr lang="en-US" baseline="0" dirty="0" smtClean="0"/>
              <a:t> have pores on their structures called stomata that allow them to exchange gases with the atmosphere.</a:t>
            </a:r>
          </a:p>
          <a:p>
            <a:r>
              <a:rPr lang="en-US" baseline="0" dirty="0" smtClean="0"/>
              <a:t>-They are usually microscopic.</a:t>
            </a:r>
          </a:p>
          <a:p>
            <a:r>
              <a:rPr lang="en-US" baseline="0" dirty="0" smtClean="0"/>
              <a:t>-They open and close in response to the environment.</a:t>
            </a:r>
          </a:p>
          <a:p>
            <a:r>
              <a:rPr lang="en-US" baseline="0" dirty="0" smtClean="0"/>
              <a:t>-When a stoma is open, carbon dioxide needed for photosynthesis enters, and water and oxygen escape.</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think about climate change and how it is affecting transpiration.</a:t>
            </a:r>
          </a:p>
          <a:p>
            <a:r>
              <a:rPr lang="en-US" baseline="0" dirty="0" smtClean="0"/>
              <a:t>-As we saw earlier, carbon dioxide is increasing in the atmosphere.</a:t>
            </a:r>
          </a:p>
          <a:p>
            <a:r>
              <a:rPr lang="en-US" baseline="0" dirty="0" smtClean="0"/>
              <a:t>-When carbon dioxide is abundant, stomata tend to close because the plant is able to take in carbon dioxide quickly, and the plant gets as much as it needs.</a:t>
            </a:r>
          </a:p>
          <a:p>
            <a:r>
              <a:rPr lang="en-US" baseline="0" dirty="0" smtClean="0"/>
              <a:t>-When the stomata are closed, the plant does not lose water to the atmosphere.  This can be good for farmers because less water is needed when stomata are closed.</a:t>
            </a:r>
          </a:p>
          <a:p>
            <a:r>
              <a:rPr lang="en-US" baseline="0" dirty="0" smtClean="0"/>
              <a:t>-However, the global average temperature is also increasing.</a:t>
            </a:r>
          </a:p>
          <a:p>
            <a:r>
              <a:rPr lang="en-US" baseline="0" dirty="0" smtClean="0"/>
              <a:t>-In warmer temperatures, stomata are usually open because warmer air tends to drive water out of the stomata.</a:t>
            </a:r>
          </a:p>
          <a:p>
            <a:r>
              <a:rPr lang="en-US" baseline="0" dirty="0" smtClean="0"/>
              <a:t>-This is usually the case if plants have sufficient water and are not under water stress.</a:t>
            </a:r>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212345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play a</a:t>
            </a:r>
            <a:r>
              <a:rPr lang="en-US" baseline="0" dirty="0" smtClean="0"/>
              <a:t> game to examine the effects of climate change on water loss through transpiration called Don’t Be a Loser!</a:t>
            </a:r>
          </a:p>
          <a:p>
            <a:r>
              <a:rPr lang="en-US" baseline="0" dirty="0" smtClean="0"/>
              <a:t>-Our game will be dealing with the reality of our changing climate, in which carbon dioxide and temperatures are increasing.</a:t>
            </a:r>
          </a:p>
          <a:p>
            <a:r>
              <a:rPr lang="en-US" baseline="0" dirty="0" smtClean="0"/>
              <a:t>-We will also include some science fiction.  Imagine that </a:t>
            </a:r>
            <a:r>
              <a:rPr lang="en-US" sz="1200" kern="1200" dirty="0" smtClean="0">
                <a:solidFill>
                  <a:schemeClr val="tx1"/>
                </a:solidFill>
                <a:effectLst/>
                <a:latin typeface="+mn-lt"/>
                <a:ea typeface="+mn-ea"/>
                <a:cs typeface="+mn-cs"/>
              </a:rPr>
              <a:t>you are a farmer with the ability to miniaturize</a:t>
            </a:r>
            <a:r>
              <a:rPr lang="en-US" baseline="0" dirty="0" smtClean="0"/>
              <a:t>.</a:t>
            </a:r>
          </a:p>
          <a:p>
            <a:r>
              <a:rPr lang="en-US" baseline="0" dirty="0" smtClean="0"/>
              <a:t>-For 9 days, every day at 12:00 pm </a:t>
            </a:r>
            <a:r>
              <a:rPr lang="en-US" sz="1200" kern="1200" dirty="0" smtClean="0">
                <a:solidFill>
                  <a:schemeClr val="tx1"/>
                </a:solidFill>
                <a:effectLst/>
                <a:latin typeface="+mn-lt"/>
                <a:ea typeface="+mn-ea"/>
                <a:cs typeface="+mn-cs"/>
              </a:rPr>
              <a:t>you will miniaturize and visit the same stoma on the same tomato plant.</a:t>
            </a:r>
            <a:endParaRPr lang="en-US" baseline="0" dirty="0" smtClean="0"/>
          </a:p>
          <a:p>
            <a:r>
              <a:rPr lang="en-US" baseline="0" dirty="0" smtClean="0"/>
              <a:t>-You will observe whether the stoma is open or closed.  You assume that the stoma that you observe is giving you a reasonably good idea about how the rest of the stomata on the plant are behaving.</a:t>
            </a:r>
          </a:p>
          <a:p>
            <a:r>
              <a:rPr lang="en-US" baseline="0" dirty="0" smtClean="0"/>
              <a:t>-You will also consider the temperature at that time each day relative to the historic temperature average of the previous 30 years.</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425101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and</a:t>
            </a:r>
            <a:r>
              <a:rPr lang="en-US" baseline="0" dirty="0" smtClean="0"/>
              <a:t> your partner</a:t>
            </a:r>
            <a:r>
              <a:rPr lang="en-US" dirty="0" smtClean="0"/>
              <a:t> will be given a stack of nine cards</a:t>
            </a:r>
            <a:r>
              <a:rPr lang="en-US" sz="1200" kern="1200" dirty="0" smtClean="0">
                <a:solidFill>
                  <a:schemeClr val="tx1"/>
                </a:solidFill>
                <a:effectLst/>
                <a:latin typeface="+mn-lt"/>
                <a:ea typeface="+mn-ea"/>
                <a:cs typeface="+mn-cs"/>
              </a:rPr>
              <a:t>, and each card represents what you see on your daily 12:00 pm visit to the stoma on your tomato plant</a:t>
            </a:r>
            <a:r>
              <a:rPr lang="en-US" dirty="0" smtClean="0"/>
              <a:t>.</a:t>
            </a:r>
          </a:p>
          <a:p>
            <a:r>
              <a:rPr lang="en-US" dirty="0" smtClean="0"/>
              <a:t>-You</a:t>
            </a:r>
            <a:r>
              <a:rPr lang="en-US" baseline="0" dirty="0" smtClean="0"/>
              <a:t> will </a:t>
            </a:r>
            <a:r>
              <a:rPr lang="en-US" dirty="0" smtClean="0"/>
              <a:t>begin</a:t>
            </a:r>
            <a:r>
              <a:rPr lang="en-US" baseline="0" dirty="0" smtClean="0"/>
              <a:t> by looking at the A side of your first card.</a:t>
            </a:r>
          </a:p>
          <a:p>
            <a:r>
              <a:rPr lang="en-US" baseline="0" dirty="0" smtClean="0"/>
              <a:t>-</a:t>
            </a:r>
            <a:r>
              <a:rPr lang="en-US" sz="1200" kern="1200" dirty="0" smtClean="0">
                <a:solidFill>
                  <a:schemeClr val="tx1"/>
                </a:solidFill>
                <a:effectLst/>
                <a:latin typeface="+mn-lt"/>
                <a:ea typeface="+mn-ea"/>
                <a:cs typeface="+mn-cs"/>
              </a:rPr>
              <a:t>You will fill in the conditions noted on the card on your scorecard on page 6 of your handout. </a:t>
            </a:r>
          </a:p>
          <a:p>
            <a:r>
              <a:rPr lang="en-US" baseline="0" dirty="0" smtClean="0"/>
              <a:t>-We will use this example to look at how to fill in the scorecard.  Just follow along with me; do not write anything on your handout yet.</a:t>
            </a:r>
          </a:p>
          <a:p>
            <a:r>
              <a:rPr lang="en-US" baseline="0" dirty="0" smtClean="0"/>
              <a:t>-Carbon dioxide is at an increased level on this card, which is how it will be on every card over the course of the game.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see that the temperature is 1 degree C above historic level, so, on our scorecard, we will write one in the blank for temperature [click mouse or use enter key to advance slide for animation] and circle “above” [click mouse or use enter key to advance slide for animation].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-Because it is warm, the stoma is open, and the card reads “open stoma.” We will circle “open” in the stoma column on our scorecard. [Click mouse or use enter key to advance slide for animation.]</a:t>
            </a:r>
          </a:p>
          <a:p>
            <a:r>
              <a:rPr lang="en-US" baseline="0" dirty="0" smtClean="0"/>
              <a:t>-Now we will flip our card over to the B side.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says that we will lose two water points because our stoma is open.  We will write “2” in the lost column in the water points section of our scorecard. [Click mouse or use enter key to advance slide for animation.]</a:t>
            </a:r>
          </a:p>
          <a:p>
            <a:r>
              <a:rPr lang="en-US" baseline="0" dirty="0" smtClean="0"/>
              <a:t>-If we were playing, we would then go on to our next card.</a:t>
            </a:r>
          </a:p>
          <a:p>
            <a:r>
              <a:rPr lang="en-US" baseline="0" dirty="0" smtClean="0"/>
              <a:t>-You will now receive a stack of cards, and you will record the conditions from the A side and water points from the B side of each card over nine rounds.</a:t>
            </a:r>
          </a:p>
          <a:p>
            <a:r>
              <a:rPr lang="en-US" baseline="0" dirty="0" smtClean="0"/>
              <a:t>-Note </a:t>
            </a:r>
            <a:r>
              <a:rPr lang="en-US" sz="1200" kern="1200" dirty="0" smtClean="0">
                <a:solidFill>
                  <a:schemeClr val="tx1"/>
                </a:solidFill>
                <a:effectLst/>
                <a:latin typeface="+mn-lt"/>
                <a:ea typeface="+mn-ea"/>
                <a:cs typeface="+mn-cs"/>
              </a:rPr>
              <a:t>that we are using degrees Celsius (°C) in this activity since this is how scientists measure temperature.  A change in the temperature in °C is equivalent to a larger number when measured in Fahrenheit (°F).  Let us imagine, for example, that it is a warm summer day in the Southwest, and it is 35°C, which is 95°F.  If the temperature were to increase by 2°C, or to 37°C, it would equal 98.6°F.  </a:t>
            </a:r>
            <a:r>
              <a:rPr lang="en-US" sz="1200" kern="1200" smtClean="0">
                <a:solidFill>
                  <a:schemeClr val="tx1"/>
                </a:solidFill>
                <a:effectLst/>
                <a:latin typeface="+mn-lt"/>
                <a:ea typeface="+mn-ea"/>
                <a:cs typeface="+mn-cs"/>
              </a:rPr>
              <a:t>To convert temperatures in Celsius to temperatures in Fahrenheit, we multiply by 1.8 and add 32.</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215251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game, you saw that the amount of water transpired increased as the temperature increased.</a:t>
            </a:r>
          </a:p>
          <a:p>
            <a:r>
              <a:rPr lang="en-US" baseline="0" dirty="0" smtClean="0"/>
              <a:t>-For example, you can see on your scorecard that when the temperature was 1 degree C above historic temperature, the plant lost 2 water points, and when the temperature was 2.5 </a:t>
            </a:r>
            <a:r>
              <a:rPr lang="en-US" baseline="0" smtClean="0"/>
              <a:t>degrees C </a:t>
            </a:r>
            <a:r>
              <a:rPr lang="en-US" baseline="0" dirty="0" smtClean="0"/>
              <a:t>above historic temperature, the plant lost 7 water points.</a:t>
            </a:r>
          </a:p>
          <a:p>
            <a:r>
              <a:rPr lang="en-US" baseline="0" dirty="0" smtClean="0"/>
              <a:t>-This is what research demonstrates as well.</a:t>
            </a:r>
          </a:p>
          <a:p>
            <a:r>
              <a:rPr lang="en-US" baseline="0" dirty="0" smtClean="0"/>
              <a:t>-This graph is from a research paper that shows that when temperature increases, crop transpiration also increases.  The two lines show two different equations used to calculate transpiration, and they both show an increased rate with increased temperature.</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212345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equation for photosynthesis.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-Carbon</a:t>
            </a:r>
            <a:r>
              <a:rPr lang="en-US" baseline="0" dirty="0" smtClean="0"/>
              <a:t> dioxide and water are on the left side of the arrow. [Click mouse or use enter key to advance slide for animation.]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the reactants</a:t>
            </a:r>
            <a:r>
              <a:rPr lang="en-US" baseline="0" dirty="0" smtClean="0"/>
              <a:t> of the chemical reaction. [Click mouse or use enter key to advance slide for animation.]</a:t>
            </a:r>
          </a:p>
          <a:p>
            <a:r>
              <a:rPr lang="en-US" dirty="0" smtClean="0"/>
              <a:t>-Plants</a:t>
            </a:r>
            <a:r>
              <a:rPr lang="en-US" baseline="0" dirty="0" smtClean="0"/>
              <a:t> must obtain carbon dioxide and water from the environment to conduct photosynthesis.  </a:t>
            </a:r>
            <a:r>
              <a:rPr lang="en-US" dirty="0" smtClean="0"/>
              <a:t>Remember, plants take up water through their roots and</a:t>
            </a:r>
            <a:r>
              <a:rPr lang="en-US" baseline="0" dirty="0" smtClean="0"/>
              <a:t> </a:t>
            </a:r>
            <a:r>
              <a:rPr lang="en-US" dirty="0" smtClean="0"/>
              <a:t>carbon dioxide</a:t>
            </a:r>
            <a:r>
              <a:rPr lang="en-US" baseline="0" dirty="0" smtClean="0"/>
              <a:t> through the stomata.  When a stoma is open, however, water is released to the atmosphere during transpiration.</a:t>
            </a:r>
          </a:p>
          <a:p>
            <a:r>
              <a:rPr lang="en-US" baseline="0" dirty="0" smtClean="0"/>
              <a:t>-Without sufficient carbon dioxide or water, plants are not able to photosynthesize.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-Oxygen and a sugar, called glucose, are on the right side of the arrow. [Click mouse or use enter key to advance slide for animation.]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the products of the chemical</a:t>
            </a:r>
            <a:r>
              <a:rPr lang="en-US" baseline="0" dirty="0" smtClean="0"/>
              <a:t> reaction. [Click mouse or use enter key to advance slide for animation.]</a:t>
            </a:r>
          </a:p>
          <a:p>
            <a:r>
              <a:rPr lang="en-US" dirty="0" smtClean="0"/>
              <a:t>-Most</a:t>
            </a:r>
            <a:r>
              <a:rPr lang="en-US" baseline="0" dirty="0" smtClean="0"/>
              <a:t> of the o</a:t>
            </a:r>
            <a:r>
              <a:rPr lang="en-US" dirty="0" smtClean="0"/>
              <a:t>xygen a</a:t>
            </a:r>
            <a:r>
              <a:rPr lang="en-US" baseline="0" dirty="0" smtClean="0"/>
              <a:t> plant produces</a:t>
            </a:r>
            <a:r>
              <a:rPr lang="en-US" dirty="0" smtClean="0"/>
              <a:t> is released</a:t>
            </a:r>
            <a:r>
              <a:rPr lang="en-US" baseline="0" dirty="0" smtClean="0"/>
              <a:t> through the stomata, and the sugar is used by the plant for energy or to build other carbohydrates to make structures, such as leaves, stems, and fruit.</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361195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photo of lettuce growing in California.</a:t>
            </a:r>
          </a:p>
          <a:p>
            <a:r>
              <a:rPr lang="en-US" dirty="0" smtClean="0"/>
              <a:t>-Can you think </a:t>
            </a:r>
            <a:r>
              <a:rPr lang="en-US" baseline="0" dirty="0" smtClean="0"/>
              <a:t>of some of the challenges of using shade structures on these agricultural fields? [Answer: these fields are very large, so constructing shade structures over them would be very costly and require a great deal of labor, materials, and time.]</a:t>
            </a:r>
          </a:p>
          <a:p>
            <a:r>
              <a:rPr lang="en-US" baseline="0" dirty="0" smtClean="0"/>
              <a:t>-Now answer question 7 on page 4 of your handout.</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80615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probably know, crops need to be watered.</a:t>
            </a:r>
          </a:p>
          <a:p>
            <a:r>
              <a:rPr lang="en-US" baseline="0" dirty="0" smtClean="0"/>
              <a:t>-Today, we are going to examine what happens to the water that plants take up.</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that happens to the water that</a:t>
            </a:r>
            <a:r>
              <a:rPr lang="en-US" baseline="0" dirty="0" smtClean="0"/>
              <a:t> plants take up is a process called transpiration.</a:t>
            </a:r>
          </a:p>
          <a:p>
            <a:r>
              <a:rPr lang="en-US" baseline="0" dirty="0" smtClean="0"/>
              <a:t>-It is the </a:t>
            </a:r>
            <a:r>
              <a:rPr lang="en-US" sz="1200" kern="1200" dirty="0" smtClean="0">
                <a:solidFill>
                  <a:schemeClr val="tx1"/>
                </a:solidFill>
                <a:effectLst/>
                <a:latin typeface="+mn-lt"/>
                <a:ea typeface="+mn-ea"/>
                <a:cs typeface="+mn-cs"/>
              </a:rPr>
              <a:t>loss of water from inside plants into the atmosphere.</a:t>
            </a:r>
            <a:r>
              <a:rPr lang="en-US" dirty="0" smtClean="0">
                <a:effectLst/>
              </a:rPr>
              <a:t> </a:t>
            </a:r>
          </a:p>
          <a:p>
            <a:r>
              <a:rPr lang="en-US" baseline="0" dirty="0" smtClean="0"/>
              <a:t>-It functions to cool the plant.</a:t>
            </a:r>
          </a:p>
          <a:p>
            <a:r>
              <a:rPr lang="en-US" baseline="0" dirty="0" smtClean="0"/>
              <a:t>-Also, it helps to drive </a:t>
            </a:r>
            <a:r>
              <a:rPr lang="en-US" sz="1200" kern="1200" dirty="0" smtClean="0">
                <a:solidFill>
                  <a:schemeClr val="tx1"/>
                </a:solidFill>
                <a:effectLst/>
                <a:latin typeface="+mn-lt"/>
                <a:ea typeface="+mn-ea"/>
                <a:cs typeface="+mn-cs"/>
              </a:rPr>
              <a:t>water movement through the plant and bring water and nutrients up through the roots and into the stems and leaves. </a:t>
            </a:r>
          </a:p>
          <a:p>
            <a:r>
              <a:rPr lang="en-US" baseline="0" dirty="0" smtClean="0"/>
              <a:t>-It’s basically an invisible process, but if you cover the leaves of a plant with a bag, the bag will get foggy with the water that is being transpired.</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-Transpiration does not always</a:t>
            </a:r>
            <a:r>
              <a:rPr lang="en-US" baseline="0" dirty="0" smtClean="0"/>
              <a:t> happen at the same rate.</a:t>
            </a:r>
          </a:p>
          <a:p>
            <a:r>
              <a:rPr lang="en-US" baseline="0" dirty="0" smtClean="0"/>
              <a:t>-Environmental variables affect transpiration rates, and here are some of the factors that can slow down or speed up transpiration: temperature, light, relative humidity, wind, carbon dioxide, and soil moisture.</a:t>
            </a:r>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330538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think for</a:t>
            </a:r>
            <a:r>
              <a:rPr lang="en-US" sz="1200" kern="1200" baseline="0" dirty="0" smtClean="0">
                <a:solidFill>
                  <a:schemeClr val="tx1"/>
                </a:solidFill>
                <a:effectLst/>
                <a:latin typeface="+mn-lt"/>
                <a:ea typeface="+mn-ea"/>
                <a:cs typeface="+mn-cs"/>
              </a:rPr>
              <a:t> a moment about the climate currently and how it is changing.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1958, scientists at Mauna Loa, on a Hawaiian island in the North Pacific, have been collecting atmospheric data.  This graph shows the concentration of carbon dioxide in the atmosphere as measured at Mauna Loa. </a:t>
            </a:r>
          </a:p>
          <a:p>
            <a:r>
              <a:rPr lang="en-US" sz="1200" kern="1200" dirty="0" smtClean="0">
                <a:solidFill>
                  <a:schemeClr val="tx1"/>
                </a:solidFill>
                <a:effectLst/>
                <a:latin typeface="+mn-lt"/>
                <a:ea typeface="+mn-ea"/>
                <a:cs typeface="+mn-cs"/>
              </a:rPr>
              <a:t>- Ask students to describe the trend of this graph [answer: carbon dioxide is increasing; some students may also notice that there is a </a:t>
            </a:r>
            <a:r>
              <a:rPr lang="en-US" sz="1200" kern="1200" dirty="0" err="1" smtClean="0">
                <a:solidFill>
                  <a:schemeClr val="tx1"/>
                </a:solidFill>
                <a:effectLst/>
                <a:latin typeface="+mn-lt"/>
                <a:ea typeface="+mn-ea"/>
                <a:cs typeface="+mn-cs"/>
              </a:rPr>
              <a:t>sawtooth</a:t>
            </a:r>
            <a:r>
              <a:rPr lang="en-US" sz="1200" kern="1200" baseline="0" dirty="0" smtClean="0">
                <a:solidFill>
                  <a:schemeClr val="tx1"/>
                </a:solidFill>
                <a:effectLst/>
                <a:latin typeface="+mn-lt"/>
                <a:ea typeface="+mn-ea"/>
                <a:cs typeface="+mn-cs"/>
              </a:rPr>
              <a:t> pattern from seasonal CO</a:t>
            </a:r>
            <a:r>
              <a:rPr lang="en-US" sz="1200" kern="1200" baseline="-25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uptake and release in the northern hemisphere</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7483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sz="1200" kern="1200" dirty="0" smtClean="0">
                <a:solidFill>
                  <a:schemeClr val="tx1"/>
                </a:solidFill>
                <a:effectLst/>
                <a:latin typeface="+mn-lt"/>
                <a:ea typeface="+mn-ea"/>
                <a:cs typeface="+mn-cs"/>
              </a:rPr>
              <a:t>e have recorded data on Earth temperatures since 1880.  Ask students to describe the trend of this graph [answer: temperature is increasing].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108456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factors that affect transpiration.</a:t>
            </a:r>
          </a:p>
          <a:p>
            <a:r>
              <a:rPr lang="en-US" baseline="0" dirty="0" smtClean="0"/>
              <a:t>-We just mentioned that the concentration of carbon dioxide in the atmosphere is increasing.</a:t>
            </a:r>
          </a:p>
          <a:p>
            <a:r>
              <a:rPr lang="en-US" baseline="0" dirty="0" smtClean="0"/>
              <a:t>-With this increase, we are also seeing an increase in temperature.</a:t>
            </a:r>
          </a:p>
          <a:p>
            <a:r>
              <a:rPr lang="en-US" baseline="0" dirty="0" smtClean="0"/>
              <a:t>-We will focus on these two factors in our activities today.</a:t>
            </a:r>
          </a:p>
          <a:p>
            <a:r>
              <a:rPr lang="en-US" baseline="0" dirty="0" smtClean="0"/>
              <a:t>-First, we will investigate the effects of temperature on plant transpiration.</a:t>
            </a:r>
          </a:p>
          <a:p>
            <a:r>
              <a:rPr lang="en-US" baseline="0" dirty="0" smtClean="0"/>
              <a:t>-We are going to conduct an experiment that will serve as a model for crops in a warming climate and a way to examine a possible adaptation.</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322300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in many areas will</a:t>
            </a:r>
            <a:r>
              <a:rPr lang="en-US" baseline="0" dirty="0" smtClean="0"/>
              <a:t> need to strategize about how they will adapt to increasing temperatures.</a:t>
            </a:r>
          </a:p>
          <a:p>
            <a:r>
              <a:rPr lang="en-US" baseline="0" dirty="0" smtClean="0"/>
              <a:t>-Some may shift the seasons in which they grow certain crops.</a:t>
            </a:r>
          </a:p>
          <a:p>
            <a:r>
              <a:rPr lang="en-US" baseline="0" dirty="0" smtClean="0"/>
              <a:t>-Some may switch to more heat-resistant varieties of crops.</a:t>
            </a:r>
          </a:p>
          <a:p>
            <a:r>
              <a:rPr lang="en-US" baseline="0" dirty="0" smtClean="0"/>
              <a:t>-Another adaptation that is being used experimentally is shade.</a:t>
            </a:r>
          </a:p>
          <a:p>
            <a:r>
              <a:rPr lang="en-US" baseline="0" dirty="0" smtClean="0"/>
              <a:t>-It has been used with bell peppers, tomatoes, and cherries.</a:t>
            </a:r>
          </a:p>
          <a:p>
            <a:r>
              <a:rPr lang="en-US" baseline="0" dirty="0" smtClean="0"/>
              <a:t>-The shade helps to reduce the temperature underneath.</a:t>
            </a:r>
          </a:p>
          <a:p>
            <a:r>
              <a:rPr lang="en-US" baseline="0" dirty="0" smtClean="0"/>
              <a:t>-Producers have experienced increased yields in these crops with the use of shade structures.</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conduct an experiment that uses a shade structure model made out of a paper plate with holes cut out of it that is resting on two soda cans.</a:t>
            </a:r>
          </a:p>
          <a:p>
            <a:r>
              <a:rPr lang="en-US" baseline="0" dirty="0" smtClean="0"/>
              <a:t>-We will be comparing the water loss from two bunches of spinach placed under lights for 30 minutes.  One will be placed under a paper-plate shade structure, and one will be left out in the open under the light.</a:t>
            </a:r>
          </a:p>
          <a:p>
            <a:r>
              <a:rPr lang="en-US" baseline="0" dirty="0" smtClean="0"/>
              <a:t>-Instruct students to make a prediction about which treatment will result in higher water loss and then fill in the blank of the prediction statement on page 1 of the handout.</a:t>
            </a:r>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48786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6DAE-301F-A540-A058-6F0914FE28A1}" type="datetimeFigureOut">
              <a:rPr lang="en-US" smtClean="0"/>
              <a:pPr/>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6DAE-301F-A540-A058-6F0914FE28A1}" type="datetimeFigureOut">
              <a:rPr lang="en-US" smtClean="0"/>
              <a:pPr/>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1746617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Transpiration: how does water escape?</a:t>
            </a:r>
            <a:endParaRPr lang="en-US" sz="3400" dirty="0"/>
          </a:p>
        </p:txBody>
      </p:sp>
      <p:sp>
        <p:nvSpPr>
          <p:cNvPr id="3" name="Content Placeholder 2"/>
          <p:cNvSpPr>
            <a:spLocks noGrp="1"/>
          </p:cNvSpPr>
          <p:nvPr>
            <p:ph idx="1"/>
          </p:nvPr>
        </p:nvSpPr>
        <p:spPr>
          <a:xfrm>
            <a:off x="457200" y="1447800"/>
            <a:ext cx="4114800" cy="5029200"/>
          </a:xfrm>
        </p:spPr>
        <p:txBody>
          <a:bodyPr>
            <a:normAutofit fontScale="92500"/>
          </a:bodyPr>
          <a:lstStyle/>
          <a:p>
            <a:r>
              <a:rPr lang="en-US" dirty="0" smtClean="0"/>
              <a:t>Stomata</a:t>
            </a:r>
          </a:p>
          <a:p>
            <a:pPr lvl="1"/>
            <a:r>
              <a:rPr lang="en-US" dirty="0" smtClean="0"/>
              <a:t>Singular</a:t>
            </a:r>
            <a:r>
              <a:rPr lang="en-US" smtClean="0"/>
              <a:t>: stoma</a:t>
            </a:r>
            <a:endParaRPr lang="en-US" dirty="0" smtClean="0"/>
          </a:p>
          <a:p>
            <a:r>
              <a:rPr lang="en-US" dirty="0" smtClean="0"/>
              <a:t>Pores on plant structures</a:t>
            </a:r>
          </a:p>
          <a:p>
            <a:pPr lvl="1"/>
            <a:r>
              <a:rPr lang="en-US" dirty="0" smtClean="0"/>
              <a:t>Usually microscopic</a:t>
            </a:r>
          </a:p>
          <a:p>
            <a:pPr lvl="1"/>
            <a:r>
              <a:rPr lang="en-US" dirty="0"/>
              <a:t>O</a:t>
            </a:r>
            <a:r>
              <a:rPr lang="en-US" dirty="0" smtClean="0"/>
              <a:t>pen and close</a:t>
            </a:r>
          </a:p>
          <a:p>
            <a:r>
              <a:rPr lang="en-US" dirty="0" smtClean="0"/>
              <a:t>Carbon dioxide enters</a:t>
            </a:r>
          </a:p>
          <a:p>
            <a:r>
              <a:rPr lang="en-US" dirty="0" smtClean="0"/>
              <a:t>Water &amp; oxygen escape</a:t>
            </a:r>
            <a:endParaRPr lang="en-US" dirty="0"/>
          </a:p>
        </p:txBody>
      </p:sp>
      <p:sp>
        <p:nvSpPr>
          <p:cNvPr id="4" name="TextBox 3"/>
          <p:cNvSpPr txBox="1"/>
          <p:nvPr/>
        </p:nvSpPr>
        <p:spPr>
          <a:xfrm>
            <a:off x="4571999" y="4217345"/>
            <a:ext cx="4354951" cy="923330"/>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biology.anu.edu.au</a:t>
            </a:r>
            <a:r>
              <a:rPr lang="en-US" dirty="0">
                <a:latin typeface="Baskerville"/>
                <a:cs typeface="Baskerville"/>
              </a:rPr>
              <a:t>/research/projects/electrophysiology-and-molecular-studies-stomata-during-drought</a:t>
            </a:r>
          </a:p>
        </p:txBody>
      </p:sp>
      <p:pic>
        <p:nvPicPr>
          <p:cNvPr id="5" name="Picture 4" descr="plant-leaf-stomata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57401"/>
            <a:ext cx="4319888" cy="2159944"/>
          </a:xfrm>
          <a:prstGeom prst="rect">
            <a:avLst/>
          </a:prstGeom>
        </p:spPr>
      </p:pic>
    </p:spTree>
    <p:extLst>
      <p:ext uri="{BB962C8B-B14F-4D97-AF65-F5344CB8AC3E}">
        <p14:creationId xmlns:p14="http://schemas.microsoft.com/office/powerpoint/2010/main" val="2251625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&amp; Stomata</a:t>
            </a:r>
            <a:endParaRPr lang="en-US" dirty="0"/>
          </a:p>
        </p:txBody>
      </p:sp>
      <p:sp>
        <p:nvSpPr>
          <p:cNvPr id="3" name="Content Placeholder 2"/>
          <p:cNvSpPr>
            <a:spLocks noGrp="1"/>
          </p:cNvSpPr>
          <p:nvPr>
            <p:ph idx="1"/>
          </p:nvPr>
        </p:nvSpPr>
        <p:spPr>
          <a:xfrm>
            <a:off x="457200" y="1665811"/>
            <a:ext cx="8229600" cy="4876800"/>
          </a:xfrm>
        </p:spPr>
        <p:txBody>
          <a:bodyPr>
            <a:normAutofit/>
          </a:bodyPr>
          <a:lstStyle/>
          <a:p>
            <a:r>
              <a:rPr lang="en-US" dirty="0" smtClean="0"/>
              <a:t>Carbon dioxide</a:t>
            </a:r>
          </a:p>
          <a:p>
            <a:pPr lvl="1"/>
            <a:r>
              <a:rPr lang="en-US" dirty="0" smtClean="0"/>
              <a:t>Increasing</a:t>
            </a:r>
          </a:p>
          <a:p>
            <a:pPr lvl="1"/>
            <a:r>
              <a:rPr lang="en-US" dirty="0" smtClean="0"/>
              <a:t>Stomata: closed</a:t>
            </a:r>
          </a:p>
          <a:p>
            <a:pPr lvl="2"/>
            <a:r>
              <a:rPr lang="en-US" dirty="0" smtClean="0"/>
              <a:t>Plant takes in CO</a:t>
            </a:r>
            <a:r>
              <a:rPr lang="en-US" baseline="-25000" dirty="0" smtClean="0"/>
              <a:t>2</a:t>
            </a:r>
            <a:r>
              <a:rPr lang="en-US" dirty="0" smtClean="0"/>
              <a:t> more quickly</a:t>
            </a:r>
          </a:p>
          <a:p>
            <a:r>
              <a:rPr lang="en-US" dirty="0" smtClean="0"/>
              <a:t>Temperature</a:t>
            </a:r>
          </a:p>
          <a:p>
            <a:pPr lvl="1"/>
            <a:r>
              <a:rPr lang="en-US" dirty="0" smtClean="0"/>
              <a:t>Increasing</a:t>
            </a:r>
          </a:p>
          <a:p>
            <a:pPr lvl="1"/>
            <a:r>
              <a:rPr lang="en-US" dirty="0" smtClean="0"/>
              <a:t>Stomata: open</a:t>
            </a:r>
          </a:p>
          <a:p>
            <a:pPr lvl="2"/>
            <a:r>
              <a:rPr lang="en-US" dirty="0" smtClean="0"/>
              <a:t>Warmer air increases driving of water out of stomata</a:t>
            </a:r>
          </a:p>
          <a:p>
            <a:pPr marL="0" indent="0">
              <a:buNone/>
            </a:pPr>
            <a:endParaRPr lang="en-US" b="1" u="sng" dirty="0" smtClean="0"/>
          </a:p>
        </p:txBody>
      </p:sp>
      <p:pic>
        <p:nvPicPr>
          <p:cNvPr id="4" name="Picture 3" descr="stomata_1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65811"/>
            <a:ext cx="2286000" cy="3136900"/>
          </a:xfrm>
          <a:prstGeom prst="rect">
            <a:avLst/>
          </a:prstGeom>
        </p:spPr>
      </p:pic>
      <p:sp>
        <p:nvSpPr>
          <p:cNvPr id="5" name="TextBox 4"/>
          <p:cNvSpPr txBox="1"/>
          <p:nvPr/>
        </p:nvSpPr>
        <p:spPr>
          <a:xfrm>
            <a:off x="4953000" y="6096000"/>
            <a:ext cx="4000627" cy="646331"/>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www.nature.com</a:t>
            </a:r>
            <a:r>
              <a:rPr lang="en-US" dirty="0">
                <a:latin typeface="Baskerville"/>
                <a:cs typeface="Baskerville"/>
              </a:rPr>
              <a:t>/news/2004/040121/full/news040119-5.html</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 Loser!</a:t>
            </a:r>
            <a:endParaRPr lang="en-US" dirty="0"/>
          </a:p>
        </p:txBody>
      </p:sp>
      <p:sp>
        <p:nvSpPr>
          <p:cNvPr id="3" name="Content Placeholder 2"/>
          <p:cNvSpPr>
            <a:spLocks noGrp="1"/>
          </p:cNvSpPr>
          <p:nvPr>
            <p:ph idx="1"/>
          </p:nvPr>
        </p:nvSpPr>
        <p:spPr>
          <a:xfrm>
            <a:off x="457200" y="1600201"/>
            <a:ext cx="8229600" cy="2438399"/>
          </a:xfrm>
        </p:spPr>
        <p:txBody>
          <a:bodyPr>
            <a:normAutofit fontScale="92500" lnSpcReduction="10000"/>
          </a:bodyPr>
          <a:lstStyle/>
          <a:p>
            <a:r>
              <a:rPr lang="en-US" dirty="0" smtClean="0"/>
              <a:t>Reality</a:t>
            </a:r>
          </a:p>
          <a:p>
            <a:pPr lvl="1"/>
            <a:r>
              <a:rPr lang="en-US" dirty="0"/>
              <a:t>C</a:t>
            </a:r>
            <a:r>
              <a:rPr lang="en-US" dirty="0" smtClean="0"/>
              <a:t>limate change</a:t>
            </a:r>
          </a:p>
          <a:p>
            <a:pPr lvl="2"/>
            <a:r>
              <a:rPr lang="en-US" dirty="0" smtClean="0">
                <a:latin typeface="Wingdings"/>
                <a:ea typeface="Wingdings"/>
                <a:cs typeface="Wingdings"/>
                <a:sym typeface="Wingdings"/>
              </a:rPr>
              <a:t></a:t>
            </a:r>
            <a:r>
              <a:rPr lang="en-US" dirty="0" smtClean="0">
                <a:sym typeface="Wingdings"/>
              </a:rPr>
              <a:t>CO</a:t>
            </a:r>
            <a:r>
              <a:rPr lang="en-US" baseline="-25000" dirty="0" smtClean="0">
                <a:sym typeface="Wingdings"/>
              </a:rPr>
              <a:t>2</a:t>
            </a:r>
            <a:r>
              <a:rPr lang="en-US" dirty="0" smtClean="0">
                <a:sym typeface="Wingdings"/>
              </a:rPr>
              <a:t>, </a:t>
            </a:r>
            <a:r>
              <a:rPr lang="en-US" dirty="0" smtClean="0">
                <a:latin typeface="Wingdings"/>
                <a:ea typeface="Wingdings"/>
                <a:cs typeface="Wingdings"/>
                <a:sym typeface="Wingdings"/>
              </a:rPr>
              <a:t></a:t>
            </a:r>
            <a:r>
              <a:rPr lang="en-US" dirty="0" smtClean="0">
                <a:sym typeface="Wingdings"/>
              </a:rPr>
              <a:t>temp</a:t>
            </a:r>
            <a:endParaRPr lang="en-US" baseline="-25000" dirty="0" smtClean="0">
              <a:sym typeface="Wingdings"/>
            </a:endParaRPr>
          </a:p>
          <a:p>
            <a:r>
              <a:rPr lang="en-US" dirty="0" smtClean="0">
                <a:sym typeface="Wingdings"/>
              </a:rPr>
              <a:t>Science fiction</a:t>
            </a:r>
          </a:p>
          <a:p>
            <a:pPr lvl="1"/>
            <a:r>
              <a:rPr lang="en-US" dirty="0">
                <a:sym typeface="Wingdings"/>
              </a:rPr>
              <a:t>Miniature </a:t>
            </a:r>
            <a:r>
              <a:rPr lang="en-US" dirty="0" smtClean="0">
                <a:sym typeface="Wingdings"/>
              </a:rPr>
              <a:t>farmer</a:t>
            </a:r>
            <a:endParaRPr lang="en-US" dirty="0">
              <a:sym typeface="Wingdings"/>
            </a:endParaRPr>
          </a:p>
        </p:txBody>
      </p:sp>
      <p:sp>
        <p:nvSpPr>
          <p:cNvPr id="5" name="TextBox 4"/>
          <p:cNvSpPr txBox="1"/>
          <p:nvPr/>
        </p:nvSpPr>
        <p:spPr>
          <a:xfrm>
            <a:off x="4847049" y="4495800"/>
            <a:ext cx="4354951" cy="923330"/>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biology.anu.edu.au</a:t>
            </a:r>
            <a:r>
              <a:rPr lang="en-US" dirty="0">
                <a:latin typeface="Baskerville"/>
                <a:cs typeface="Baskerville"/>
              </a:rPr>
              <a:t>/research/projects/electrophysiology-and-molecular-studies-stomata-during-drought</a:t>
            </a:r>
          </a:p>
        </p:txBody>
      </p:sp>
      <p:pic>
        <p:nvPicPr>
          <p:cNvPr id="6" name="Picture 5" descr="plant-leaf-stomata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940" y="2479326"/>
            <a:ext cx="4032948" cy="2016474"/>
          </a:xfrm>
          <a:prstGeom prst="rect">
            <a:avLst/>
          </a:prstGeom>
        </p:spPr>
      </p:pic>
      <p:sp>
        <p:nvSpPr>
          <p:cNvPr id="7" name="TextBox 6"/>
          <p:cNvSpPr txBox="1"/>
          <p:nvPr/>
        </p:nvSpPr>
        <p:spPr>
          <a:xfrm>
            <a:off x="457200" y="3803809"/>
            <a:ext cx="4267200" cy="2215991"/>
          </a:xfrm>
          <a:prstGeom prst="rect">
            <a:avLst/>
          </a:prstGeom>
          <a:noFill/>
        </p:spPr>
        <p:txBody>
          <a:bodyPr wrap="square" rtlCol="0">
            <a:spAutoFit/>
          </a:bodyPr>
          <a:lstStyle/>
          <a:p>
            <a:pPr marL="338138" indent="-338138">
              <a:buFont typeface="Arial"/>
              <a:buChar char="•"/>
            </a:pPr>
            <a:r>
              <a:rPr lang="en-US" sz="3000" dirty="0" smtClean="0">
                <a:latin typeface="Avenir Black"/>
                <a:cs typeface="Avenir Black"/>
                <a:sym typeface="Wingdings"/>
              </a:rPr>
              <a:t>For 9 days, every </a:t>
            </a:r>
            <a:r>
              <a:rPr lang="en-US" sz="3000" dirty="0">
                <a:latin typeface="Avenir Black"/>
                <a:cs typeface="Avenir Black"/>
                <a:sym typeface="Wingdings"/>
              </a:rPr>
              <a:t>day at </a:t>
            </a:r>
            <a:r>
              <a:rPr lang="en-US" sz="3000" dirty="0" smtClean="0">
                <a:latin typeface="Avenir Black"/>
                <a:cs typeface="Avenir Black"/>
                <a:sym typeface="Wingdings"/>
              </a:rPr>
              <a:t>12:</a:t>
            </a:r>
            <a:r>
              <a:rPr lang="en-US" sz="3000" dirty="0">
                <a:latin typeface="Avenir Black"/>
                <a:cs typeface="Avenir Black"/>
                <a:sym typeface="Wingdings"/>
              </a:rPr>
              <a:t>00 </a:t>
            </a:r>
            <a:r>
              <a:rPr lang="en-US" sz="3000" dirty="0" smtClean="0">
                <a:latin typeface="Avenir Black"/>
                <a:cs typeface="Avenir Black"/>
                <a:sym typeface="Wingdings"/>
              </a:rPr>
              <a:t>pm</a:t>
            </a:r>
          </a:p>
          <a:p>
            <a:pPr marL="739775" lvl="1" indent="-282575">
              <a:buFont typeface="Lucida Grande"/>
              <a:buChar char="-"/>
            </a:pPr>
            <a:r>
              <a:rPr lang="en-US" sz="2600" dirty="0" smtClean="0">
                <a:latin typeface="Avenir Black"/>
                <a:cs typeface="Avenir Black"/>
                <a:sym typeface="Wingdings"/>
              </a:rPr>
              <a:t>Visit same stoma</a:t>
            </a:r>
          </a:p>
          <a:p>
            <a:pPr marL="739775" lvl="1" indent="-282575">
              <a:buFont typeface="Lucida Grande"/>
              <a:buChar char="-"/>
            </a:pPr>
            <a:r>
              <a:rPr lang="en-US" sz="2600" dirty="0" smtClean="0">
                <a:latin typeface="Avenir Black"/>
                <a:cs typeface="Avenir Black"/>
                <a:sym typeface="Wingdings"/>
              </a:rPr>
              <a:t>Open or closed?</a:t>
            </a:r>
          </a:p>
          <a:p>
            <a:pPr marL="739775" lvl="1" indent="-282575">
              <a:buFont typeface="Lucida Grande"/>
              <a:buChar char="-"/>
            </a:pPr>
            <a:r>
              <a:rPr lang="en-US" sz="2600" dirty="0" smtClean="0">
                <a:latin typeface="Avenir Black"/>
                <a:cs typeface="Avenir Black"/>
                <a:sym typeface="Wingdings"/>
              </a:rPr>
              <a:t>Relative temperature</a:t>
            </a:r>
            <a:endParaRPr lang="en-US" sz="2600" dirty="0">
              <a:latin typeface="Avenir Black"/>
              <a:cs typeface="Avenir Black"/>
              <a:sym typeface="Wingdings"/>
            </a:endParaRPr>
          </a:p>
        </p:txBody>
      </p:sp>
    </p:spTree>
    <p:extLst>
      <p:ext uri="{BB962C8B-B14F-4D97-AF65-F5344CB8AC3E}">
        <p14:creationId xmlns:p14="http://schemas.microsoft.com/office/powerpoint/2010/main" val="454109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8 at 3.20.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3424"/>
            <a:ext cx="3591811" cy="2367592"/>
          </a:xfrm>
          <a:prstGeom prst="rect">
            <a:avLst/>
          </a:prstGeom>
          <a:ln>
            <a:solidFill>
              <a:schemeClr val="tx1"/>
            </a:solidFill>
          </a:ln>
        </p:spPr>
      </p:pic>
      <p:pic>
        <p:nvPicPr>
          <p:cNvPr id="13" name="Picture 12" descr="Screen Shot 2017-08-08 at 3.21.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850" y="4142034"/>
            <a:ext cx="7353300" cy="2425700"/>
          </a:xfrm>
          <a:prstGeom prst="rect">
            <a:avLst/>
          </a:prstGeom>
          <a:ln>
            <a:solidFill>
              <a:schemeClr val="tx1"/>
            </a:solidFill>
          </a:ln>
        </p:spPr>
      </p:pic>
      <p:sp>
        <p:nvSpPr>
          <p:cNvPr id="2" name="Title 1"/>
          <p:cNvSpPr>
            <a:spLocks noGrp="1"/>
          </p:cNvSpPr>
          <p:nvPr>
            <p:ph type="title"/>
          </p:nvPr>
        </p:nvSpPr>
        <p:spPr/>
        <p:txBody>
          <a:bodyPr/>
          <a:lstStyle/>
          <a:p>
            <a:r>
              <a:rPr lang="en-US" dirty="0" smtClean="0"/>
              <a:t>Don’t Be a Loser!</a:t>
            </a:r>
            <a:endParaRPr lang="en-US" dirty="0"/>
          </a:p>
        </p:txBody>
      </p:sp>
      <p:sp>
        <p:nvSpPr>
          <p:cNvPr id="5" name="TextBox 4"/>
          <p:cNvSpPr txBox="1"/>
          <p:nvPr/>
        </p:nvSpPr>
        <p:spPr>
          <a:xfrm>
            <a:off x="2362200" y="4877533"/>
            <a:ext cx="327659" cy="430887"/>
          </a:xfrm>
          <a:prstGeom prst="rect">
            <a:avLst/>
          </a:prstGeom>
          <a:noFill/>
        </p:spPr>
        <p:txBody>
          <a:bodyPr wrap="none" rtlCol="0">
            <a:spAutoFit/>
          </a:bodyPr>
          <a:lstStyle/>
          <a:p>
            <a:r>
              <a:rPr lang="en-US" sz="2200" b="1" dirty="0" smtClean="0">
                <a:solidFill>
                  <a:srgbClr val="FF0000"/>
                </a:solidFill>
              </a:rPr>
              <a:t>1</a:t>
            </a:r>
            <a:endParaRPr lang="en-US" sz="2200" b="1" dirty="0">
              <a:solidFill>
                <a:srgbClr val="FF0000"/>
              </a:solidFill>
            </a:endParaRPr>
          </a:p>
        </p:txBody>
      </p:sp>
      <p:sp>
        <p:nvSpPr>
          <p:cNvPr id="7" name="Oval 6"/>
          <p:cNvSpPr/>
          <p:nvPr/>
        </p:nvSpPr>
        <p:spPr>
          <a:xfrm>
            <a:off x="2689859" y="5029200"/>
            <a:ext cx="662941" cy="381000"/>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62401" y="5029200"/>
            <a:ext cx="685800" cy="381000"/>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402829" y="5029200"/>
            <a:ext cx="327659" cy="430887"/>
          </a:xfrm>
          <a:prstGeom prst="rect">
            <a:avLst/>
          </a:prstGeom>
          <a:noFill/>
        </p:spPr>
        <p:txBody>
          <a:bodyPr wrap="none" rtlCol="0">
            <a:spAutoFit/>
          </a:bodyPr>
          <a:lstStyle/>
          <a:p>
            <a:r>
              <a:rPr lang="en-US" sz="2200" b="1" dirty="0" smtClean="0">
                <a:solidFill>
                  <a:srgbClr val="FF0000"/>
                </a:solidFill>
              </a:rPr>
              <a:t>2</a:t>
            </a:r>
            <a:endParaRPr lang="en-US" sz="2200" b="1" dirty="0">
              <a:solidFill>
                <a:srgbClr val="FF0000"/>
              </a:solidFill>
            </a:endParaRPr>
          </a:p>
        </p:txBody>
      </p:sp>
      <p:pic>
        <p:nvPicPr>
          <p:cNvPr id="4" name="Picture 3" descr="Screen Shot 2017-08-08 at 3.19.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00" y="1521642"/>
            <a:ext cx="4254500" cy="2222500"/>
          </a:xfrm>
          <a:prstGeom prst="rect">
            <a:avLst/>
          </a:prstGeom>
          <a:ln>
            <a:solidFill>
              <a:schemeClr val="tx1"/>
            </a:solidFill>
          </a:ln>
        </p:spPr>
      </p:pic>
    </p:spTree>
    <p:extLst>
      <p:ext uri="{BB962C8B-B14F-4D97-AF65-F5344CB8AC3E}">
        <p14:creationId xmlns:p14="http://schemas.microsoft.com/office/powerpoint/2010/main" val="59749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&amp; Stomata</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What does research tell us?</a:t>
            </a:r>
          </a:p>
          <a:p>
            <a:pPr lvl="1"/>
            <a:r>
              <a:rPr lang="en-US" dirty="0" smtClean="0"/>
              <a:t>When temp increases, crop transpiration increases</a:t>
            </a:r>
          </a:p>
          <a:p>
            <a:endParaRPr lang="en-US" b="1" u="sng" dirty="0" smtClean="0"/>
          </a:p>
          <a:p>
            <a:pPr marL="0" indent="0">
              <a:buNone/>
            </a:pPr>
            <a:endParaRPr lang="en-US" u="sng" dirty="0"/>
          </a:p>
        </p:txBody>
      </p:sp>
      <p:sp>
        <p:nvSpPr>
          <p:cNvPr id="6" name="TextBox 5"/>
          <p:cNvSpPr txBox="1"/>
          <p:nvPr/>
        </p:nvSpPr>
        <p:spPr>
          <a:xfrm>
            <a:off x="152400" y="6096000"/>
            <a:ext cx="8806730" cy="646331"/>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Lovelli</a:t>
            </a:r>
            <a:r>
              <a:rPr lang="en-US" dirty="0" smtClean="0">
                <a:latin typeface="Baskerville"/>
                <a:cs typeface="Baskerville"/>
              </a:rPr>
              <a:t> et al. 2010: </a:t>
            </a:r>
            <a:r>
              <a:rPr lang="en-US" dirty="0" err="1" smtClean="0">
                <a:latin typeface="Baskerville"/>
                <a:cs typeface="Baskerville"/>
              </a:rPr>
              <a:t>www.sciencedirect.com</a:t>
            </a:r>
            <a:r>
              <a:rPr lang="en-US" dirty="0">
                <a:latin typeface="Baskerville"/>
                <a:cs typeface="Baskerville"/>
              </a:rPr>
              <a:t>/science/article/</a:t>
            </a:r>
            <a:r>
              <a:rPr lang="en-US" dirty="0" err="1">
                <a:latin typeface="Baskerville"/>
                <a:cs typeface="Baskerville"/>
              </a:rPr>
              <a:t>pii</a:t>
            </a:r>
            <a:r>
              <a:rPr lang="en-US" dirty="0">
                <a:latin typeface="Baskerville"/>
                <a:cs typeface="Baskerville"/>
              </a:rPr>
              <a:t>/S0378377410001022 </a:t>
            </a:r>
          </a:p>
          <a:p>
            <a:endParaRPr lang="en-US" dirty="0">
              <a:latin typeface="Baskerville"/>
              <a:cs typeface="Baskerville"/>
            </a:endParaRPr>
          </a:p>
        </p:txBody>
      </p:sp>
      <p:pic>
        <p:nvPicPr>
          <p:cNvPr id="4" name="Picture 3" descr="Screen Shot 2016-05-03 at 4.50.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200400"/>
            <a:ext cx="3657600" cy="2874746"/>
          </a:xfrm>
          <a:prstGeom prst="rect">
            <a:avLst/>
          </a:prstGeom>
        </p:spPr>
      </p:pic>
    </p:spTree>
    <p:extLst>
      <p:ext uri="{BB962C8B-B14F-4D97-AF65-F5344CB8AC3E}">
        <p14:creationId xmlns:p14="http://schemas.microsoft.com/office/powerpoint/2010/main" val="168260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lgn="ctr">
              <a:buNone/>
            </a:pPr>
            <a:r>
              <a:rPr lang="en-US" dirty="0" smtClean="0"/>
              <a:t>6CO</a:t>
            </a:r>
            <a:r>
              <a:rPr lang="en-US" baseline="-25000" dirty="0" smtClean="0"/>
              <a:t>2</a:t>
            </a:r>
            <a:r>
              <a:rPr lang="en-US" dirty="0"/>
              <a:t> </a:t>
            </a:r>
            <a:r>
              <a:rPr lang="en-US" dirty="0" smtClean="0"/>
              <a:t> +  6H</a:t>
            </a:r>
            <a:r>
              <a:rPr lang="en-US" baseline="-25000" dirty="0" smtClean="0"/>
              <a:t>2</a:t>
            </a:r>
            <a:r>
              <a:rPr lang="en-US" dirty="0" smtClean="0"/>
              <a:t>O </a:t>
            </a:r>
            <a:r>
              <a:rPr lang="en-US" dirty="0"/>
              <a:t>	—»  </a:t>
            </a:r>
            <a:r>
              <a:rPr lang="en-US" dirty="0" smtClean="0"/>
              <a:t>6O</a:t>
            </a:r>
            <a:r>
              <a:rPr lang="en-US" baseline="-25000" dirty="0" smtClean="0"/>
              <a:t>2</a:t>
            </a:r>
            <a:r>
              <a:rPr lang="en-US" dirty="0" smtClean="0"/>
              <a:t>  +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t>
            </a:r>
          </a:p>
          <a:p>
            <a:pPr marL="460375" indent="0">
              <a:buNone/>
            </a:pPr>
            <a:r>
              <a:rPr lang="en-US" sz="2400" dirty="0" smtClean="0"/>
              <a:t>Carbon</a:t>
            </a:r>
            <a:r>
              <a:rPr lang="en-US" sz="1600" dirty="0" smtClean="0"/>
              <a:t>    </a:t>
            </a:r>
            <a:r>
              <a:rPr lang="en-US" dirty="0" smtClean="0"/>
              <a:t>+	</a:t>
            </a:r>
            <a:r>
              <a:rPr lang="en-US" sz="2400" dirty="0" smtClean="0"/>
              <a:t>Water</a:t>
            </a:r>
            <a:r>
              <a:rPr lang="en-US" dirty="0" smtClean="0"/>
              <a:t>    	—» </a:t>
            </a:r>
            <a:r>
              <a:rPr lang="en-US" sz="2400" dirty="0" smtClean="0"/>
              <a:t>Oxygen</a:t>
            </a:r>
            <a:r>
              <a:rPr lang="en-US" dirty="0" smtClean="0"/>
              <a:t> + </a:t>
            </a:r>
            <a:r>
              <a:rPr lang="en-US" sz="2400" dirty="0" smtClean="0"/>
              <a:t>Sugar</a:t>
            </a:r>
          </a:p>
          <a:p>
            <a:pPr marL="460375" indent="0" defTabSz="334963">
              <a:buNone/>
            </a:pPr>
            <a:r>
              <a:rPr lang="en-US" sz="2400" dirty="0" smtClean="0"/>
              <a:t>dioxide</a:t>
            </a:r>
            <a:endParaRPr lang="en-US" sz="2400" dirty="0"/>
          </a:p>
          <a:p>
            <a:pPr marL="0" indent="0">
              <a:buNone/>
            </a:pPr>
            <a:endParaRPr lang="en-US" dirty="0"/>
          </a:p>
        </p:txBody>
      </p:sp>
      <p:pic>
        <p:nvPicPr>
          <p:cNvPr id="4" name="Picture 3" descr="365701main_stomata_H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704" y="2785713"/>
            <a:ext cx="4347905" cy="3478324"/>
          </a:xfrm>
          <a:prstGeom prst="rect">
            <a:avLst/>
          </a:prstGeom>
        </p:spPr>
      </p:pic>
      <p:sp>
        <p:nvSpPr>
          <p:cNvPr id="5" name="TextBox 4"/>
          <p:cNvSpPr txBox="1"/>
          <p:nvPr/>
        </p:nvSpPr>
        <p:spPr>
          <a:xfrm>
            <a:off x="4271704" y="6225171"/>
            <a:ext cx="4872296" cy="646331"/>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www.nasa.gov</a:t>
            </a:r>
            <a:r>
              <a:rPr lang="en-US" dirty="0">
                <a:latin typeface="Baskerville"/>
                <a:cs typeface="Baskerville"/>
              </a:rPr>
              <a:t>/topics/earth/features/</a:t>
            </a:r>
            <a:r>
              <a:rPr lang="en-US" dirty="0" err="1">
                <a:latin typeface="Baskerville"/>
                <a:cs typeface="Baskerville"/>
              </a:rPr>
              <a:t>nitrogen_ozonestress_prt.htm</a:t>
            </a:r>
            <a:endParaRPr lang="en-US" dirty="0">
              <a:latin typeface="Baskerville"/>
              <a:cs typeface="Baskerville"/>
            </a:endParaRPr>
          </a:p>
        </p:txBody>
      </p:sp>
      <p:sp>
        <p:nvSpPr>
          <p:cNvPr id="6" name="TextBox 5"/>
          <p:cNvSpPr txBox="1"/>
          <p:nvPr/>
        </p:nvSpPr>
        <p:spPr>
          <a:xfrm>
            <a:off x="228600" y="5867400"/>
            <a:ext cx="3810000" cy="923330"/>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www.nrcs.usda.gov</a:t>
            </a:r>
            <a:r>
              <a:rPr lang="en-US" dirty="0">
                <a:latin typeface="Baskerville"/>
                <a:cs typeface="Baskerville"/>
              </a:rPr>
              <a:t>/</a:t>
            </a:r>
            <a:r>
              <a:rPr lang="en-US" dirty="0" err="1">
                <a:latin typeface="Baskerville"/>
                <a:cs typeface="Baskerville"/>
              </a:rPr>
              <a:t>wps</a:t>
            </a:r>
            <a:r>
              <a:rPr lang="en-US" dirty="0">
                <a:latin typeface="Baskerville"/>
                <a:cs typeface="Baskerville"/>
              </a:rPr>
              <a:t>/portal/</a:t>
            </a:r>
            <a:r>
              <a:rPr lang="en-US" dirty="0" err="1">
                <a:latin typeface="Baskerville"/>
                <a:cs typeface="Baskerville"/>
              </a:rPr>
              <a:t>nrcs</a:t>
            </a:r>
            <a:r>
              <a:rPr lang="en-US" dirty="0">
                <a:latin typeface="Baskerville"/>
                <a:cs typeface="Baskerville"/>
              </a:rPr>
              <a:t>/detail/</a:t>
            </a:r>
            <a:r>
              <a:rPr lang="en-US" dirty="0" err="1">
                <a:latin typeface="Baskerville"/>
                <a:cs typeface="Baskerville"/>
              </a:rPr>
              <a:t>wi</a:t>
            </a:r>
            <a:r>
              <a:rPr lang="en-US" dirty="0">
                <a:latin typeface="Baskerville"/>
                <a:cs typeface="Baskerville"/>
              </a:rPr>
              <a:t>/home/?</a:t>
            </a:r>
            <a:r>
              <a:rPr lang="en-US" dirty="0" err="1">
                <a:latin typeface="Baskerville"/>
                <a:cs typeface="Baskerville"/>
              </a:rPr>
              <a:t>cid</a:t>
            </a:r>
            <a:r>
              <a:rPr lang="en-US" dirty="0">
                <a:latin typeface="Baskerville"/>
                <a:cs typeface="Baskerville"/>
              </a:rPr>
              <a:t>=nrcs144p2_027331</a:t>
            </a:r>
          </a:p>
        </p:txBody>
      </p:sp>
      <p:pic>
        <p:nvPicPr>
          <p:cNvPr id="7" name="Picture 6" descr="nrcs144p2_02684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99" y="3199251"/>
            <a:ext cx="2074842" cy="2764727"/>
          </a:xfrm>
          <a:prstGeom prst="rect">
            <a:avLst/>
          </a:prstGeom>
        </p:spPr>
      </p:pic>
      <p:sp>
        <p:nvSpPr>
          <p:cNvPr id="8" name="Oval 7"/>
          <p:cNvSpPr/>
          <p:nvPr/>
        </p:nvSpPr>
        <p:spPr>
          <a:xfrm>
            <a:off x="4805105" y="1417638"/>
            <a:ext cx="3814504" cy="71596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09601" y="1459422"/>
            <a:ext cx="3814504" cy="71596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57200" y="966979"/>
            <a:ext cx="1728067" cy="492443"/>
          </a:xfrm>
          <a:prstGeom prst="rect">
            <a:avLst/>
          </a:prstGeom>
          <a:noFill/>
        </p:spPr>
        <p:txBody>
          <a:bodyPr wrap="none" rtlCol="0">
            <a:spAutoFit/>
          </a:bodyPr>
          <a:lstStyle/>
          <a:p>
            <a:r>
              <a:rPr lang="en-US" sz="2600" dirty="0" smtClean="0">
                <a:solidFill>
                  <a:srgbClr val="FF0000"/>
                </a:solidFill>
                <a:latin typeface="Avenir Black"/>
                <a:cs typeface="Avenir Black"/>
              </a:rPr>
              <a:t>Reactants</a:t>
            </a:r>
            <a:endParaRPr lang="en-US" sz="2600" dirty="0">
              <a:solidFill>
                <a:srgbClr val="FF0000"/>
              </a:solidFill>
              <a:latin typeface="Avenir Black"/>
              <a:cs typeface="Avenir Black"/>
            </a:endParaRPr>
          </a:p>
        </p:txBody>
      </p:sp>
      <p:sp>
        <p:nvSpPr>
          <p:cNvPr id="11" name="TextBox 10"/>
          <p:cNvSpPr txBox="1"/>
          <p:nvPr/>
        </p:nvSpPr>
        <p:spPr>
          <a:xfrm>
            <a:off x="7106771" y="966979"/>
            <a:ext cx="1580029" cy="492443"/>
          </a:xfrm>
          <a:prstGeom prst="rect">
            <a:avLst/>
          </a:prstGeom>
          <a:noFill/>
        </p:spPr>
        <p:txBody>
          <a:bodyPr wrap="none" rtlCol="0">
            <a:spAutoFit/>
          </a:bodyPr>
          <a:lstStyle/>
          <a:p>
            <a:r>
              <a:rPr lang="en-US" sz="2600" dirty="0" smtClean="0">
                <a:solidFill>
                  <a:srgbClr val="FF0000"/>
                </a:solidFill>
                <a:latin typeface="Avenir Black"/>
                <a:cs typeface="Avenir Black"/>
              </a:rPr>
              <a:t>Products</a:t>
            </a:r>
            <a:endParaRPr lang="en-US" sz="2600" dirty="0">
              <a:solidFill>
                <a:srgbClr val="FF0000"/>
              </a:solidFill>
              <a:latin typeface="Avenir Black"/>
              <a:cs typeface="Avenir Black"/>
            </a:endParaRPr>
          </a:p>
        </p:txBody>
      </p:sp>
    </p:spTree>
    <p:extLst>
      <p:ext uri="{BB962C8B-B14F-4D97-AF65-F5344CB8AC3E}">
        <p14:creationId xmlns:p14="http://schemas.microsoft.com/office/powerpoint/2010/main" val="695025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0"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 as an Adaptation</a:t>
            </a:r>
            <a:endParaRPr lang="en-US" dirty="0"/>
          </a:p>
        </p:txBody>
      </p:sp>
      <p:sp>
        <p:nvSpPr>
          <p:cNvPr id="3" name="Content Placeholder 2"/>
          <p:cNvSpPr>
            <a:spLocks noGrp="1"/>
          </p:cNvSpPr>
          <p:nvPr>
            <p:ph idx="1"/>
          </p:nvPr>
        </p:nvSpPr>
        <p:spPr>
          <a:xfrm>
            <a:off x="457200" y="1430134"/>
            <a:ext cx="8229600" cy="4525963"/>
          </a:xfrm>
        </p:spPr>
        <p:txBody>
          <a:bodyPr/>
          <a:lstStyle/>
          <a:p>
            <a:r>
              <a:rPr lang="en-US" dirty="0" smtClean="0"/>
              <a:t>What are some of the challenges of using shade structures?</a:t>
            </a:r>
            <a:endParaRPr lang="en-US" dirty="0"/>
          </a:p>
        </p:txBody>
      </p:sp>
      <p:pic>
        <p:nvPicPr>
          <p:cNvPr id="4" name="Picture 3" descr="nrcs143_0103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603621"/>
            <a:ext cx="5257800" cy="3518378"/>
          </a:xfrm>
          <a:prstGeom prst="rect">
            <a:avLst/>
          </a:prstGeom>
        </p:spPr>
      </p:pic>
      <p:sp>
        <p:nvSpPr>
          <p:cNvPr id="5" name="TextBox 4"/>
          <p:cNvSpPr txBox="1"/>
          <p:nvPr/>
        </p:nvSpPr>
        <p:spPr>
          <a:xfrm>
            <a:off x="1600200" y="6192986"/>
            <a:ext cx="6629400" cy="665484"/>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www.nrcs.usda.gov</a:t>
            </a:r>
            <a:r>
              <a:rPr lang="en-US" dirty="0">
                <a:latin typeface="Baskerville"/>
                <a:cs typeface="Baskerville"/>
              </a:rPr>
              <a:t>/</a:t>
            </a:r>
            <a:r>
              <a:rPr lang="en-US" dirty="0" err="1">
                <a:latin typeface="Baskerville"/>
                <a:cs typeface="Baskerville"/>
              </a:rPr>
              <a:t>wps</a:t>
            </a:r>
            <a:r>
              <a:rPr lang="en-US" dirty="0">
                <a:latin typeface="Baskerville"/>
                <a:cs typeface="Baskerville"/>
              </a:rPr>
              <a:t>/portal/</a:t>
            </a:r>
            <a:r>
              <a:rPr lang="en-US" dirty="0" err="1">
                <a:latin typeface="Baskerville"/>
                <a:cs typeface="Baskerville"/>
              </a:rPr>
              <a:t>nrcs</a:t>
            </a:r>
            <a:r>
              <a:rPr lang="en-US" dirty="0">
                <a:latin typeface="Baskerville"/>
                <a:cs typeface="Baskerville"/>
              </a:rPr>
              <a:t>/</a:t>
            </a:r>
            <a:r>
              <a:rPr lang="en-US" dirty="0" err="1">
                <a:latin typeface="Baskerville"/>
                <a:cs typeface="Baskerville"/>
              </a:rPr>
              <a:t>detailfull</a:t>
            </a:r>
            <a:r>
              <a:rPr lang="en-US" dirty="0">
                <a:latin typeface="Baskerville"/>
                <a:cs typeface="Baskerville"/>
              </a:rPr>
              <a:t>/national/water/quality/</a:t>
            </a:r>
            <a:r>
              <a:rPr lang="en-US" dirty="0" err="1">
                <a:latin typeface="Baskerville"/>
                <a:cs typeface="Baskerville"/>
              </a:rPr>
              <a:t>tr</a:t>
            </a:r>
            <a:r>
              <a:rPr lang="en-US" dirty="0">
                <a:latin typeface="Baskerville"/>
                <a:cs typeface="Baskerville"/>
              </a:rPr>
              <a:t>/?</a:t>
            </a:r>
            <a:r>
              <a:rPr lang="en-US" dirty="0" err="1">
                <a:latin typeface="Baskerville"/>
                <a:cs typeface="Baskerville"/>
              </a:rPr>
              <a:t>cid</a:t>
            </a:r>
            <a:r>
              <a:rPr lang="en-US" dirty="0">
                <a:latin typeface="Baskerville"/>
                <a:cs typeface="Baskerville"/>
              </a:rPr>
              <a:t>=nrcs143_010914</a:t>
            </a:r>
          </a:p>
        </p:txBody>
      </p:sp>
    </p:spTree>
    <p:extLst>
      <p:ext uri="{BB962C8B-B14F-4D97-AF65-F5344CB8AC3E}">
        <p14:creationId xmlns:p14="http://schemas.microsoft.com/office/powerpoint/2010/main" val="31541890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&amp; Water</a:t>
            </a:r>
            <a:endParaRPr lang="en-US" dirty="0"/>
          </a:p>
        </p:txBody>
      </p:sp>
      <p:sp>
        <p:nvSpPr>
          <p:cNvPr id="4" name="TextBox 3"/>
          <p:cNvSpPr txBox="1"/>
          <p:nvPr/>
        </p:nvSpPr>
        <p:spPr>
          <a:xfrm>
            <a:off x="457200" y="5181600"/>
            <a:ext cx="8686800" cy="923330"/>
          </a:xfrm>
          <a:prstGeom prst="rect">
            <a:avLst/>
          </a:prstGeom>
          <a:noFill/>
        </p:spPr>
        <p:txBody>
          <a:bodyPr wrap="square" rtlCol="0">
            <a:spAutoFit/>
          </a:bodyPr>
          <a:lstStyle/>
          <a:p>
            <a:r>
              <a:rPr lang="en-US" dirty="0" smtClean="0">
                <a:latin typeface="Baskerville"/>
                <a:cs typeface="Baskerville"/>
              </a:rPr>
              <a:t>Source: </a:t>
            </a:r>
            <a:r>
              <a:rPr lang="en-US" dirty="0">
                <a:latin typeface="Baskerville"/>
                <a:cs typeface="Baskerville"/>
              </a:rPr>
              <a:t>http://</a:t>
            </a:r>
            <a:r>
              <a:rPr lang="en-US" dirty="0" err="1">
                <a:latin typeface="Baskerville"/>
                <a:cs typeface="Baskerville"/>
              </a:rPr>
              <a:t>www.ers.usda.gov</a:t>
            </a:r>
            <a:r>
              <a:rPr lang="en-US" dirty="0">
                <a:latin typeface="Baskerville"/>
                <a:cs typeface="Baskerville"/>
              </a:rPr>
              <a:t>/amber-waves/2013-september/western-irrigated-agriculture-production-value,-water-use,-costs,-and-technology-vary-by-farm-size.aspx#.Vya2amM2et8</a:t>
            </a:r>
          </a:p>
        </p:txBody>
      </p:sp>
      <p:pic>
        <p:nvPicPr>
          <p:cNvPr id="10" name="Picture 9" descr="13sept_datafeature_schaible_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97" y="1981200"/>
            <a:ext cx="8503257" cy="3124200"/>
          </a:xfrm>
          <a:prstGeom prst="rect">
            <a:avLst/>
          </a:prstGeom>
        </p:spPr>
      </p:pic>
    </p:spTree>
    <p:extLst>
      <p:ext uri="{BB962C8B-B14F-4D97-AF65-F5344CB8AC3E}">
        <p14:creationId xmlns:p14="http://schemas.microsoft.com/office/powerpoint/2010/main" val="39839200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a:t>
            </a:r>
            <a:endParaRPr lang="en-US" dirty="0"/>
          </a:p>
        </p:txBody>
      </p:sp>
      <p:sp>
        <p:nvSpPr>
          <p:cNvPr id="3" name="Content Placeholder 2"/>
          <p:cNvSpPr>
            <a:spLocks noGrp="1"/>
          </p:cNvSpPr>
          <p:nvPr>
            <p:ph idx="1"/>
          </p:nvPr>
        </p:nvSpPr>
        <p:spPr>
          <a:xfrm>
            <a:off x="457200" y="1809494"/>
            <a:ext cx="4449543" cy="4525963"/>
          </a:xfrm>
        </p:spPr>
        <p:txBody>
          <a:bodyPr/>
          <a:lstStyle/>
          <a:p>
            <a:r>
              <a:rPr lang="en-US" dirty="0" smtClean="0"/>
              <a:t>Loss of water from inside plants into atmosphere</a:t>
            </a:r>
          </a:p>
          <a:p>
            <a:pPr lvl="1"/>
            <a:r>
              <a:rPr lang="en-US" dirty="0" smtClean="0"/>
              <a:t>Cools plant</a:t>
            </a:r>
          </a:p>
          <a:p>
            <a:pPr lvl="1"/>
            <a:r>
              <a:rPr lang="en-US" dirty="0" smtClean="0"/>
              <a:t>Enables flow of water and nutrients from soil</a:t>
            </a:r>
          </a:p>
        </p:txBody>
      </p:sp>
      <p:sp>
        <p:nvSpPr>
          <p:cNvPr id="4" name="TextBox 3"/>
          <p:cNvSpPr txBox="1"/>
          <p:nvPr/>
        </p:nvSpPr>
        <p:spPr>
          <a:xfrm>
            <a:off x="5181600" y="5499100"/>
            <a:ext cx="3657599" cy="646331"/>
          </a:xfrm>
          <a:prstGeom prst="rect">
            <a:avLst/>
          </a:prstGeom>
          <a:noFill/>
        </p:spPr>
        <p:txBody>
          <a:bodyPr wrap="square" rtlCol="0">
            <a:spAutoFit/>
          </a:bodyPr>
          <a:lstStyle/>
          <a:p>
            <a:r>
              <a:rPr lang="en-US" dirty="0" smtClean="0">
                <a:latin typeface="Baskerville"/>
                <a:cs typeface="Baskerville"/>
              </a:rPr>
              <a:t>Source: </a:t>
            </a:r>
            <a:r>
              <a:rPr lang="en-US" dirty="0" err="1" smtClean="0">
                <a:latin typeface="Baskerville"/>
                <a:cs typeface="Baskerville"/>
              </a:rPr>
              <a:t>water.usgs.gov</a:t>
            </a:r>
            <a:r>
              <a:rPr lang="en-US" dirty="0" smtClean="0">
                <a:latin typeface="Baskerville"/>
                <a:cs typeface="Baskerville"/>
              </a:rPr>
              <a:t>/</a:t>
            </a:r>
            <a:r>
              <a:rPr lang="en-US" dirty="0" err="1" smtClean="0">
                <a:latin typeface="Baskerville"/>
                <a:cs typeface="Baskerville"/>
              </a:rPr>
              <a:t>edu</a:t>
            </a:r>
            <a:r>
              <a:rPr lang="en-US" dirty="0" smtClean="0">
                <a:latin typeface="Baskerville"/>
                <a:cs typeface="Baskerville"/>
              </a:rPr>
              <a:t>/</a:t>
            </a:r>
            <a:r>
              <a:rPr lang="en-US" dirty="0" err="1" smtClean="0">
                <a:latin typeface="Baskerville"/>
                <a:cs typeface="Baskerville"/>
              </a:rPr>
              <a:t>watercycletranspiration.html</a:t>
            </a:r>
            <a:endParaRPr lang="en-US" dirty="0">
              <a:latin typeface="Baskerville"/>
              <a:cs typeface="Baskerville"/>
            </a:endParaRPr>
          </a:p>
        </p:txBody>
      </p:sp>
      <p:pic>
        <p:nvPicPr>
          <p:cNvPr id="8" name="Picture 7" descr="transpiration-leav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1" y="1752600"/>
            <a:ext cx="3810000" cy="3746500"/>
          </a:xfrm>
          <a:prstGeom prst="rect">
            <a:avLst/>
          </a:prstGeom>
        </p:spPr>
      </p:pic>
    </p:spTree>
    <p:extLst>
      <p:ext uri="{BB962C8B-B14F-4D97-AF65-F5344CB8AC3E}">
        <p14:creationId xmlns:p14="http://schemas.microsoft.com/office/powerpoint/2010/main" val="16655407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Transpiration</a:t>
            </a:r>
          </a:p>
        </p:txBody>
      </p:sp>
      <p:sp>
        <p:nvSpPr>
          <p:cNvPr id="3" name="Content Placeholder 2"/>
          <p:cNvSpPr>
            <a:spLocks noGrp="1"/>
          </p:cNvSpPr>
          <p:nvPr>
            <p:ph idx="1"/>
          </p:nvPr>
        </p:nvSpPr>
        <p:spPr/>
        <p:txBody>
          <a:bodyPr/>
          <a:lstStyle/>
          <a:p>
            <a:r>
              <a:rPr lang="en-US" dirty="0"/>
              <a:t>Some factors that affect transpiration</a:t>
            </a:r>
          </a:p>
          <a:p>
            <a:pPr lvl="1"/>
            <a:r>
              <a:rPr lang="en-US" dirty="0"/>
              <a:t>Temperature</a:t>
            </a:r>
          </a:p>
          <a:p>
            <a:pPr lvl="1"/>
            <a:r>
              <a:rPr lang="en-US" dirty="0"/>
              <a:t>Light</a:t>
            </a:r>
          </a:p>
          <a:p>
            <a:pPr lvl="1"/>
            <a:r>
              <a:rPr lang="en-US" dirty="0"/>
              <a:t>Relative humidity</a:t>
            </a:r>
          </a:p>
          <a:p>
            <a:pPr lvl="1"/>
            <a:r>
              <a:rPr lang="en-US" dirty="0"/>
              <a:t>Wind</a:t>
            </a:r>
          </a:p>
          <a:p>
            <a:pPr lvl="1"/>
            <a:r>
              <a:rPr lang="en-US" dirty="0"/>
              <a:t>Carbon dioxide</a:t>
            </a:r>
          </a:p>
          <a:p>
            <a:pPr lvl="1"/>
            <a:r>
              <a:rPr lang="en-US" dirty="0"/>
              <a:t>Soil moisture</a:t>
            </a:r>
          </a:p>
          <a:p>
            <a:endParaRPr lang="en-US" dirty="0"/>
          </a:p>
        </p:txBody>
      </p:sp>
      <p:sp>
        <p:nvSpPr>
          <p:cNvPr id="5" name="TextBox 4"/>
          <p:cNvSpPr txBox="1"/>
          <p:nvPr/>
        </p:nvSpPr>
        <p:spPr>
          <a:xfrm>
            <a:off x="5105400" y="5329535"/>
            <a:ext cx="4025959" cy="923330"/>
          </a:xfrm>
          <a:prstGeom prst="rect">
            <a:avLst/>
          </a:prstGeom>
          <a:noFill/>
        </p:spPr>
        <p:txBody>
          <a:bodyPr wrap="square" rtlCol="0">
            <a:spAutoFit/>
          </a:bodyPr>
          <a:lstStyle/>
          <a:p>
            <a:r>
              <a:rPr lang="en-US" dirty="0">
                <a:latin typeface="Baskerville"/>
                <a:cs typeface="Baskerville"/>
              </a:rPr>
              <a:t>Source: </a:t>
            </a:r>
            <a:r>
              <a:rPr lang="en-US" dirty="0" err="1" smtClean="0">
                <a:latin typeface="Baskerville"/>
                <a:cs typeface="Baskerville"/>
              </a:rPr>
              <a:t>farmersalmanac.com</a:t>
            </a:r>
            <a:r>
              <a:rPr lang="en-US" dirty="0">
                <a:latin typeface="Baskerville"/>
                <a:cs typeface="Baskerville"/>
              </a:rPr>
              <a:t>/weather/2010/11/22/how-does-a-thermometer-work/</a:t>
            </a:r>
          </a:p>
        </p:txBody>
      </p:sp>
      <p:pic>
        <p:nvPicPr>
          <p:cNvPr id="6" name="Picture 5" descr="thermomet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43200"/>
            <a:ext cx="3810508" cy="2539586"/>
          </a:xfrm>
          <a:prstGeom prst="rect">
            <a:avLst/>
          </a:prstGeom>
        </p:spPr>
      </p:pic>
    </p:spTree>
    <p:extLst>
      <p:ext uri="{BB962C8B-B14F-4D97-AF65-F5344CB8AC3E}">
        <p14:creationId xmlns:p14="http://schemas.microsoft.com/office/powerpoint/2010/main" val="28820616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in the Atmosphere</a:t>
            </a:r>
            <a:endParaRPr lang="en-US" dirty="0"/>
          </a:p>
        </p:txBody>
      </p:sp>
      <p:pic>
        <p:nvPicPr>
          <p:cNvPr id="4" name="Picture 3" descr="co2_data_ml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2525" y="1295400"/>
            <a:ext cx="6934200" cy="5358245"/>
          </a:xfrm>
          <a:prstGeom prst="rect">
            <a:avLst/>
          </a:prstGeom>
        </p:spPr>
      </p:pic>
      <p:sp>
        <p:nvSpPr>
          <p:cNvPr id="5" name="TextBox 4"/>
          <p:cNvSpPr txBox="1"/>
          <p:nvPr/>
        </p:nvSpPr>
        <p:spPr>
          <a:xfrm>
            <a:off x="2438400" y="6488668"/>
            <a:ext cx="4536782"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www.esrl.noaa.gov</a:t>
            </a:r>
            <a:r>
              <a:rPr lang="en-US" dirty="0">
                <a:latin typeface="Baskerville"/>
                <a:cs typeface="Baskerville"/>
              </a:rPr>
              <a:t>/</a:t>
            </a:r>
            <a:r>
              <a:rPr lang="en-US" dirty="0" err="1">
                <a:latin typeface="Baskerville"/>
                <a:cs typeface="Baskerville"/>
              </a:rPr>
              <a:t>gmd</a:t>
            </a:r>
            <a:r>
              <a:rPr lang="en-US" dirty="0">
                <a:latin typeface="Baskerville"/>
                <a:cs typeface="Baskerville"/>
              </a:rPr>
              <a:t>/</a:t>
            </a:r>
            <a:r>
              <a:rPr lang="en-US" dirty="0" err="1">
                <a:latin typeface="Baskerville"/>
                <a:cs typeface="Baskerville"/>
              </a:rPr>
              <a:t>ccgg</a:t>
            </a:r>
            <a:r>
              <a:rPr lang="en-US" dirty="0">
                <a:latin typeface="Baskerville"/>
                <a:cs typeface="Baskerville"/>
              </a:rPr>
              <a:t>/trends/ </a:t>
            </a:r>
          </a:p>
        </p:txBody>
      </p:sp>
    </p:spTree>
    <p:extLst>
      <p:ext uri="{BB962C8B-B14F-4D97-AF65-F5344CB8AC3E}">
        <p14:creationId xmlns:p14="http://schemas.microsoft.com/office/powerpoint/2010/main" val="21338762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Global Temperature Change</a:t>
            </a:r>
            <a:endParaRPr lang="en-US" dirty="0">
              <a:solidFill>
                <a:srgbClr val="000000"/>
              </a:solidFill>
            </a:endParaRPr>
          </a:p>
        </p:txBody>
      </p:sp>
      <p:sp>
        <p:nvSpPr>
          <p:cNvPr id="5" name="TextBox 4"/>
          <p:cNvSpPr txBox="1"/>
          <p:nvPr/>
        </p:nvSpPr>
        <p:spPr>
          <a:xfrm>
            <a:off x="914400" y="6400800"/>
            <a:ext cx="7058343" cy="369332"/>
          </a:xfrm>
          <a:prstGeom prst="rect">
            <a:avLst/>
          </a:prstGeom>
          <a:noFill/>
        </p:spPr>
        <p:txBody>
          <a:bodyPr wrap="none" rtlCol="0">
            <a:spAutoFit/>
          </a:bodyPr>
          <a:lstStyle/>
          <a:p>
            <a:r>
              <a:rPr lang="en-US" dirty="0" smtClean="0">
                <a:solidFill>
                  <a:srgbClr val="000000"/>
                </a:solidFill>
                <a:latin typeface="Baskerville"/>
                <a:cs typeface="Baskerville"/>
              </a:rPr>
              <a:t>Source: </a:t>
            </a:r>
            <a:r>
              <a:rPr lang="en-US" dirty="0" err="1" smtClean="0">
                <a:solidFill>
                  <a:srgbClr val="000000"/>
                </a:solidFill>
                <a:latin typeface="Baskerville"/>
                <a:cs typeface="Baskerville"/>
              </a:rPr>
              <a:t>earthobservatory.nasa.gov</a:t>
            </a:r>
            <a:r>
              <a:rPr lang="en-US" dirty="0">
                <a:solidFill>
                  <a:srgbClr val="000000"/>
                </a:solidFill>
                <a:latin typeface="Baskerville"/>
                <a:cs typeface="Baskerville"/>
              </a:rPr>
              <a:t>/Features/</a:t>
            </a:r>
            <a:r>
              <a:rPr lang="en-US" dirty="0" err="1">
                <a:solidFill>
                  <a:srgbClr val="000000"/>
                </a:solidFill>
                <a:latin typeface="Baskerville"/>
                <a:cs typeface="Baskerville"/>
              </a:rPr>
              <a:t>GlobalWarming</a:t>
            </a:r>
            <a:r>
              <a:rPr lang="en-US" dirty="0">
                <a:solidFill>
                  <a:srgbClr val="000000"/>
                </a:solidFill>
                <a:latin typeface="Baskerville"/>
                <a:cs typeface="Baskerville"/>
              </a:rPr>
              <a:t>/page2.phpv</a:t>
            </a:r>
          </a:p>
        </p:txBody>
      </p:sp>
      <p:sp>
        <p:nvSpPr>
          <p:cNvPr id="6" name="TextBox 5"/>
          <p:cNvSpPr txBox="1"/>
          <p:nvPr/>
        </p:nvSpPr>
        <p:spPr>
          <a:xfrm>
            <a:off x="143809" y="1345049"/>
            <a:ext cx="8606118" cy="584776"/>
          </a:xfrm>
          <a:prstGeom prst="rect">
            <a:avLst/>
          </a:prstGeom>
          <a:noFill/>
        </p:spPr>
        <p:txBody>
          <a:bodyPr wrap="square" rtlCol="0">
            <a:spAutoFit/>
          </a:bodyPr>
          <a:lstStyle/>
          <a:p>
            <a:pPr algn="ctr"/>
            <a:r>
              <a:rPr lang="en-US" sz="3200" dirty="0" smtClean="0">
                <a:solidFill>
                  <a:srgbClr val="000000"/>
                </a:solidFill>
                <a:latin typeface="Avenir Black"/>
                <a:cs typeface="Avenir Black"/>
              </a:rPr>
              <a:t>Recorded Data Since 1880</a:t>
            </a:r>
          </a:p>
        </p:txBody>
      </p:sp>
      <p:pic>
        <p:nvPicPr>
          <p:cNvPr id="7" name="Picture 6" descr="giss_tempera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808" y="2209800"/>
            <a:ext cx="8847791" cy="4104392"/>
          </a:xfrm>
          <a:prstGeom prst="rect">
            <a:avLst/>
          </a:prstGeom>
        </p:spPr>
      </p:pic>
    </p:spTree>
    <p:extLst>
      <p:ext uri="{BB962C8B-B14F-4D97-AF65-F5344CB8AC3E}">
        <p14:creationId xmlns:p14="http://schemas.microsoft.com/office/powerpoint/2010/main" val="15354537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Transpiration</a:t>
            </a:r>
          </a:p>
        </p:txBody>
      </p:sp>
      <p:sp>
        <p:nvSpPr>
          <p:cNvPr id="3" name="Content Placeholder 2"/>
          <p:cNvSpPr>
            <a:spLocks noGrp="1"/>
          </p:cNvSpPr>
          <p:nvPr>
            <p:ph idx="1"/>
          </p:nvPr>
        </p:nvSpPr>
        <p:spPr/>
        <p:txBody>
          <a:bodyPr/>
          <a:lstStyle/>
          <a:p>
            <a:r>
              <a:rPr lang="en-US" dirty="0"/>
              <a:t>Some factors that affect transpiration</a:t>
            </a:r>
          </a:p>
          <a:p>
            <a:pPr lvl="1"/>
            <a:r>
              <a:rPr lang="en-US" dirty="0"/>
              <a:t>Temperature</a:t>
            </a:r>
          </a:p>
          <a:p>
            <a:pPr lvl="1"/>
            <a:r>
              <a:rPr lang="en-US" dirty="0"/>
              <a:t>Light</a:t>
            </a:r>
          </a:p>
          <a:p>
            <a:pPr lvl="1"/>
            <a:r>
              <a:rPr lang="en-US" dirty="0"/>
              <a:t>Relative humidity</a:t>
            </a:r>
          </a:p>
          <a:p>
            <a:pPr lvl="1"/>
            <a:r>
              <a:rPr lang="en-US" dirty="0"/>
              <a:t>Wind</a:t>
            </a:r>
          </a:p>
          <a:p>
            <a:pPr lvl="1"/>
            <a:r>
              <a:rPr lang="en-US" dirty="0"/>
              <a:t>Carbon dioxide</a:t>
            </a:r>
          </a:p>
          <a:p>
            <a:pPr lvl="1"/>
            <a:r>
              <a:rPr lang="en-US" dirty="0"/>
              <a:t>Soil moisture</a:t>
            </a:r>
          </a:p>
          <a:p>
            <a:endParaRPr lang="en-US" dirty="0"/>
          </a:p>
        </p:txBody>
      </p:sp>
      <p:sp>
        <p:nvSpPr>
          <p:cNvPr id="6" name="Oval 5"/>
          <p:cNvSpPr/>
          <p:nvPr/>
        </p:nvSpPr>
        <p:spPr>
          <a:xfrm>
            <a:off x="1066800" y="2187322"/>
            <a:ext cx="2630219" cy="6096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1219200" y="4191000"/>
            <a:ext cx="2895600" cy="6096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5105400" y="5329535"/>
            <a:ext cx="4025959" cy="923330"/>
          </a:xfrm>
          <a:prstGeom prst="rect">
            <a:avLst/>
          </a:prstGeom>
          <a:noFill/>
        </p:spPr>
        <p:txBody>
          <a:bodyPr wrap="square" rtlCol="0">
            <a:spAutoFit/>
          </a:bodyPr>
          <a:lstStyle/>
          <a:p>
            <a:r>
              <a:rPr lang="en-US" dirty="0">
                <a:latin typeface="Baskerville"/>
                <a:cs typeface="Baskerville"/>
              </a:rPr>
              <a:t>Source: </a:t>
            </a:r>
            <a:r>
              <a:rPr lang="en-US" dirty="0" err="1" smtClean="0">
                <a:latin typeface="Baskerville"/>
                <a:cs typeface="Baskerville"/>
              </a:rPr>
              <a:t>farmersalmanac.com</a:t>
            </a:r>
            <a:r>
              <a:rPr lang="en-US" dirty="0">
                <a:latin typeface="Baskerville"/>
                <a:cs typeface="Baskerville"/>
              </a:rPr>
              <a:t>/weather/2010/11/22/how-does-a-thermometer-work/</a:t>
            </a:r>
          </a:p>
        </p:txBody>
      </p:sp>
      <p:pic>
        <p:nvPicPr>
          <p:cNvPr id="10" name="Picture 9" descr="thermomet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743200"/>
            <a:ext cx="3810508" cy="2539586"/>
          </a:xfrm>
          <a:prstGeom prst="rect">
            <a:avLst/>
          </a:prstGeom>
        </p:spPr>
      </p:pic>
    </p:spTree>
    <p:extLst>
      <p:ext uri="{BB962C8B-B14F-4D97-AF65-F5344CB8AC3E}">
        <p14:creationId xmlns:p14="http://schemas.microsoft.com/office/powerpoint/2010/main" val="24805429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Shade as Adaptation to Heat</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dirty="0" smtClean="0"/>
              <a:t>Used experimentally in:</a:t>
            </a:r>
          </a:p>
          <a:p>
            <a:pPr lvl="1"/>
            <a:r>
              <a:rPr lang="en-US" dirty="0" smtClean="0"/>
              <a:t>Bell peppers</a:t>
            </a:r>
          </a:p>
          <a:p>
            <a:pPr lvl="1"/>
            <a:r>
              <a:rPr lang="en-US" dirty="0" smtClean="0"/>
              <a:t>Tomatoes</a:t>
            </a:r>
          </a:p>
          <a:p>
            <a:pPr lvl="1"/>
            <a:r>
              <a:rPr lang="en-US" dirty="0" smtClean="0"/>
              <a:t>Cherries</a:t>
            </a:r>
          </a:p>
          <a:p>
            <a:r>
              <a:rPr lang="en-US" dirty="0" smtClean="0"/>
              <a:t>Decreased </a:t>
            </a:r>
          </a:p>
          <a:p>
            <a:pPr marL="0" indent="0">
              <a:buNone/>
              <a:tabLst>
                <a:tab pos="350838" algn="l"/>
              </a:tabLst>
            </a:pPr>
            <a:r>
              <a:rPr lang="en-US" dirty="0"/>
              <a:t>	</a:t>
            </a:r>
            <a:r>
              <a:rPr lang="en-US" dirty="0" smtClean="0"/>
              <a:t>temperature</a:t>
            </a:r>
          </a:p>
          <a:p>
            <a:r>
              <a:rPr lang="en-US" dirty="0" smtClean="0"/>
              <a:t>Increased yield</a:t>
            </a:r>
            <a:endParaRPr lang="en-US" dirty="0"/>
          </a:p>
        </p:txBody>
      </p:sp>
      <p:sp>
        <p:nvSpPr>
          <p:cNvPr id="4" name="TextBox 3"/>
          <p:cNvSpPr txBox="1"/>
          <p:nvPr/>
        </p:nvSpPr>
        <p:spPr>
          <a:xfrm>
            <a:off x="5181600" y="5789097"/>
            <a:ext cx="3011574" cy="369332"/>
          </a:xfrm>
          <a:prstGeom prst="rect">
            <a:avLst/>
          </a:prstGeom>
          <a:noFill/>
        </p:spPr>
        <p:txBody>
          <a:bodyPr wrap="none" rtlCol="0">
            <a:spAutoFit/>
          </a:bodyPr>
          <a:lstStyle/>
          <a:p>
            <a:r>
              <a:rPr lang="en-US" dirty="0" smtClean="0">
                <a:latin typeface="Baskerville"/>
                <a:cs typeface="Baskerville"/>
              </a:rPr>
              <a:t>Source: </a:t>
            </a:r>
            <a:r>
              <a:rPr lang="en-US" dirty="0" err="1" smtClean="0">
                <a:latin typeface="Baskerville"/>
                <a:cs typeface="Baskerville"/>
              </a:rPr>
              <a:t>edis.ifas.ufl.edu</a:t>
            </a:r>
            <a:r>
              <a:rPr lang="en-US" dirty="0">
                <a:latin typeface="Baskerville"/>
                <a:cs typeface="Baskerville"/>
              </a:rPr>
              <a:t>/hs368</a:t>
            </a:r>
          </a:p>
        </p:txBody>
      </p:sp>
      <p:pic>
        <p:nvPicPr>
          <p:cNvPr id="7" name="Picture 6" descr="LyraEDISServl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624" y="2514600"/>
            <a:ext cx="4273176" cy="3209897"/>
          </a:xfrm>
          <a:prstGeom prst="rect">
            <a:avLst/>
          </a:prstGeom>
        </p:spPr>
      </p:pic>
    </p:spTree>
    <p:extLst>
      <p:ext uri="{BB962C8B-B14F-4D97-AF65-F5344CB8AC3E}">
        <p14:creationId xmlns:p14="http://schemas.microsoft.com/office/powerpoint/2010/main" val="22516250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t>Setting Up the Experiment</a:t>
            </a:r>
            <a:endParaRPr lang="en-US" dirty="0"/>
          </a:p>
        </p:txBody>
      </p:sp>
      <p:pic>
        <p:nvPicPr>
          <p:cNvPr id="2" name="Picture 1" descr="IMG_04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870" y="2514600"/>
            <a:ext cx="4438730" cy="3048000"/>
          </a:xfrm>
          <a:prstGeom prst="rect">
            <a:avLst/>
          </a:prstGeom>
        </p:spPr>
      </p:pic>
      <p:pic>
        <p:nvPicPr>
          <p:cNvPr id="3" name="Picture 2" descr="IMG_05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94056"/>
            <a:ext cx="4083463" cy="3689796"/>
          </a:xfrm>
          <a:prstGeom prst="rect">
            <a:avLst/>
          </a:prstGeom>
        </p:spPr>
      </p:pic>
    </p:spTree>
    <p:extLst>
      <p:ext uri="{BB962C8B-B14F-4D97-AF65-F5344CB8AC3E}">
        <p14:creationId xmlns:p14="http://schemas.microsoft.com/office/powerpoint/2010/main" val="9764105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5933</TotalTime>
  <Words>2348</Words>
  <Application>Microsoft Macintosh PowerPoint</Application>
  <PresentationFormat>On-screen Show (4:3)</PresentationFormat>
  <Paragraphs>177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Crops &amp; Water</vt:lpstr>
      <vt:lpstr>Transpiration</vt:lpstr>
      <vt:lpstr>Transpiration</vt:lpstr>
      <vt:lpstr>CO2 in the Atmosphere</vt:lpstr>
      <vt:lpstr>Global Temperature Change</vt:lpstr>
      <vt:lpstr>Transpiration</vt:lpstr>
      <vt:lpstr>Shade as Adaptation to Heat</vt:lpstr>
      <vt:lpstr>Setting Up the Experiment</vt:lpstr>
      <vt:lpstr>Transpiration: how does water escape?</vt:lpstr>
      <vt:lpstr>Climate Change &amp; Stomata</vt:lpstr>
      <vt:lpstr>Don’t Be a Loser!</vt:lpstr>
      <vt:lpstr>Don’t Be a Loser!</vt:lpstr>
      <vt:lpstr>Climate Change &amp; Stomata</vt:lpstr>
      <vt:lpstr>Photosynthesis</vt:lpstr>
      <vt:lpstr>Shade as an Adaptation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Stephanie Haan-Amato</cp:lastModifiedBy>
  <cp:revision>474</cp:revision>
  <cp:lastPrinted>2016-05-03T23:10:53Z</cp:lastPrinted>
  <dcterms:created xsi:type="dcterms:W3CDTF">2013-01-27T22:12:05Z</dcterms:created>
  <dcterms:modified xsi:type="dcterms:W3CDTF">2017-08-08T21:27:22Z</dcterms:modified>
</cp:coreProperties>
</file>